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6858000" type="screen4x3"/>
  <p:notesSz cx="6858000" cy="9144000"/>
  <p:embeddedFontLst>
    <p:embeddedFont>
      <p:font typeface="Tahoma" panose="020B0604030504040204" pitchFamily="3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95/ogkKzHPl3bH+qW0a9qEZ/R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31"/>
    <p:restoredTop sz="91463"/>
  </p:normalViewPr>
  <p:slideViewPr>
    <p:cSldViewPr snapToGrid="0">
      <p:cViewPr varScale="1">
        <p:scale>
          <a:sx n="75" d="100"/>
          <a:sy n="75" d="100"/>
        </p:scale>
        <p:origin x="1416" y="1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dirty="0"/>
          </a:p>
        </p:txBody>
      </p:sp>
      <p:sp>
        <p:nvSpPr>
          <p:cNvPr id="174" name="Google Shape;174;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3" name="Google Shape;183;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1" name="Google Shape;191;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0" name="Google Shape;200;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8" name="Google Shape;208;p1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8" name="Google Shape;218;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27" name="Google Shape;227;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36" name="Google Shape;236;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5" name="Google Shape;245;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54" name="Google Shape;254;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1" name="Google Shape;101;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63" name="Google Shape;263;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71" name="Google Shape;271;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80" name="Google Shape;280;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89" name="Google Shape;289;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98" name="Google Shape;298;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05" name="Google Shape;305;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4" name="Google Shape;314;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23" name="Google Shape;323;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2" name="Google Shape;332;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9" name="Google Shape;339;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9" name="Google Shape;109;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8" name="Google Shape;348;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57" name="Google Shape;357;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4" name="Google Shape;364;p3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3" name="Google Shape;373;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82" name="Google Shape;382;p3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91" name="Google Shape;391;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99" name="Google Shape;399;p3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08" name="Google Shape;408;p3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17" name="Google Shape;417;p3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26" name="Google Shape;426;p3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18" name="Google Shape;118;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36" name="Google Shape;436;p4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45" name="Google Shape;445;p4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59" name="Google Shape;459;p4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4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69" name="Google Shape;469;p4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76" name="Google Shape;476;p4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89" name="Google Shape;489;p4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4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96" name="Google Shape;496;p4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0" name="Google Shape;130;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1" name="Google Shape;141;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57" name="Google Shape;157;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6" name="Google Shape;166;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4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48"/>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4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57"/>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5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8"/>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58"/>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5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59"/>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59"/>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59"/>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5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49"/>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49"/>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25" name="Google Shape;25;p4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0"/>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0" name="Google Shape;30;p50"/>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1" name="Google Shape;31;p5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51"/>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51"/>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7" name="Google Shape;37;p51"/>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8" name="Google Shape;38;p5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52"/>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3" name="Google Shape;43;p52"/>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4" name="Google Shape;44;p52"/>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5" name="Google Shape;45;p52"/>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6" name="Google Shape;46;p52"/>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7" name="Google Shape;47;p5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2" name="Google Shape;52;p5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5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5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5"/>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55"/>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55"/>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5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6"/>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56"/>
          <p:cNvSpPr>
            <a:spLocks noGrp="1"/>
          </p:cNvSpPr>
          <p:nvPr>
            <p:ph type="pic" idx="2"/>
          </p:nvPr>
        </p:nvSpPr>
        <p:spPr>
          <a:xfrm>
            <a:off x="1792288" y="612775"/>
            <a:ext cx="5486400" cy="4114800"/>
          </a:xfrm>
          <a:prstGeom prst="rect">
            <a:avLst/>
          </a:prstGeom>
          <a:noFill/>
          <a:ln>
            <a:noFill/>
          </a:ln>
        </p:spPr>
      </p:sp>
      <p:sp>
        <p:nvSpPr>
          <p:cNvPr id="69" name="Google Shape;69;p56"/>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5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4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47"/>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4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4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4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artmejo.com/eclipses-throughout-art-histor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en.wikipedia.org/wiki/March_1504_lunar_eclips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artmuseum.princeton.edu/transient-effects/eclipses-art/dionysius-areopagite-converting-pagan-philosopher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planet-terre.ens-lyon.fr/ressource/Img403-2012-11-12.xm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australiangeographic.com.au/news/2011/06/fear-of-eclipse-widespread-in-aboriginal-cultur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hyperlink" Target="https://www.sciencephoto.com/media/364515/view"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sciencephoto.com/media/364508/view/solar-eclipse-18th-century-artwork"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hyperlink" Target="https://www.sciencephoto.com/media/75046/view"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astronomy.com/science/a-history-of-solar-eclipses/"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www.eclipsewise.com/extra/SEhistoryReis.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livescience.com/59686-first-records-solar-eclipses.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planet-terre.ens-lyon.fr/ressource/Img403-2012-11-12.xm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commons.wikimedia.org/wiki/File:Zhangxian02.jpg"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s://www.sciencephoto.com/media/364203/view"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artmuseum.princeton.edu/transient-effects/eclipses-art/eclipse-sun"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hyperlink" Target="https://pballew.blogspot.com/2014_06_01_archive.html"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artmuseum.princeton.edu/transient-effects/eclipses-art/total-eclips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Mola_(art_form)"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hyperlink" Target="https://www.smithsonianmag.com/travel/the-colorful-history-behind-panamas-mola-18098053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hyperlink" Target="https://planet-terre.ens-lyon.fr/ressource/Img403-2012-11-12.xml"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hyperlink" Target="https://earthstoriez.com/china-eclipse-history-mythology" TargetMode="External"/><Relationship Id="rId5" Type="http://schemas.openxmlformats.org/officeDocument/2006/relationships/image" Target="../media/image45.png"/><Relationship Id="rId4" Type="http://schemas.openxmlformats.org/officeDocument/2006/relationships/image" Target="../media/image44.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sgwau2cbeginnings.blogspot.com/2013/07/marcions-revelation-ecslipse-of-118-ce.html" TargetMode="External"/><Relationship Id="rId4" Type="http://schemas.openxmlformats.org/officeDocument/2006/relationships/hyperlink" Target="https://www.discovermagazine.com/the-sciences/people-have-minted-coins-to-honor-space-for-millennia"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08691415_Symbolism_and_discoveryeclipses_in_art"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www.space.com/what-annular-solar-eclipse-2023-looked-like-from-chaco-canyon-home-of-ancient-solar-astronomy"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hyperlink" Target="https://okheshivartr.blog/2018/03/21/maya-eclipse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457200" y="1600200"/>
            <a:ext cx="7641771" cy="5110843"/>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dirty="0"/>
              <a:t>We have been watching the sky for thousands of years</a:t>
            </a:r>
            <a:endParaRPr b="1" dirty="0"/>
          </a:p>
          <a:p>
            <a:pPr marL="341313" lvl="0" indent="-341313" algn="l" rtl="0">
              <a:lnSpc>
                <a:spcPct val="97000"/>
              </a:lnSpc>
              <a:spcBef>
                <a:spcPts val="800"/>
              </a:spcBef>
              <a:spcAft>
                <a:spcPts val="0"/>
              </a:spcAft>
              <a:buSzPts val="3200"/>
              <a:buChar char="•"/>
            </a:pPr>
            <a:r>
              <a:rPr lang="en-US" b="1" dirty="0">
                <a:solidFill>
                  <a:srgbClr val="0070C0"/>
                </a:solidFill>
              </a:rPr>
              <a:t>Eclipses were regarded with fear for a long time, even when we could predict them</a:t>
            </a:r>
            <a:endParaRPr b="1" dirty="0">
              <a:solidFill>
                <a:srgbClr val="0070C0"/>
              </a:solidFill>
            </a:endParaRPr>
          </a:p>
          <a:p>
            <a:pPr marL="798513" lvl="1" indent="-341313">
              <a:spcBef>
                <a:spcPts val="800"/>
              </a:spcBef>
              <a:buSzPts val="3200"/>
              <a:buChar char="•"/>
            </a:pPr>
            <a:r>
              <a:rPr lang="en-US" b="1" dirty="0">
                <a:solidFill>
                  <a:srgbClr val="0070C0"/>
                </a:solidFill>
              </a:rPr>
              <a:t>Our changing view of them is reflected in art to this day</a:t>
            </a:r>
            <a:endParaRPr b="1" dirty="0">
              <a:solidFill>
                <a:srgbClr val="0070C0"/>
              </a:solidFill>
            </a:endParaRPr>
          </a:p>
          <a:p>
            <a:pPr marL="341313" indent="-341313">
              <a:buSzPts val="3200"/>
            </a:pPr>
            <a:r>
              <a:rPr lang="en-US" b="1" dirty="0"/>
              <a:t>Many references from Blatchford 2016, </a:t>
            </a:r>
            <a:r>
              <a:rPr lang="en-US" b="1" i="1" dirty="0"/>
              <a:t>Phil. Transactions of Royal Society</a:t>
            </a:r>
            <a:endParaRPr b="1" dirty="0"/>
          </a:p>
        </p:txBody>
      </p:sp>
      <p:sp>
        <p:nvSpPr>
          <p:cNvPr id="97" name="Google Shape;97;p1"/>
          <p:cNvSpPr txBox="1">
            <a:spLocks noGrp="1"/>
          </p:cNvSpPr>
          <p:nvPr>
            <p:ph type="title"/>
          </p:nvPr>
        </p:nvSpPr>
        <p:spPr>
          <a:xfrm>
            <a:off x="0" y="0"/>
            <a:ext cx="808264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err="1"/>
              <a:t>Lec</a:t>
            </a:r>
            <a:r>
              <a:rPr lang="en-US" b="1" dirty="0"/>
              <a:t> 9: A Sampling of  Eclipses in Art</a:t>
            </a:r>
            <a:endParaRPr dirty="0"/>
          </a:p>
        </p:txBody>
      </p:sp>
      <p:sp>
        <p:nvSpPr>
          <p:cNvPr id="98" name="Google Shape;98;p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5" name="Google Shape;293;p23">
            <a:extLst>
              <a:ext uri="{FF2B5EF4-FFF2-40B4-BE49-F238E27FC236}">
                <a16:creationId xmlns:a16="http://schemas.microsoft.com/office/drawing/2014/main" id="{7FAFAD09-73E4-104A-8D02-B1614696DF87}"/>
              </a:ext>
            </a:extLst>
          </p:cNvPr>
          <p:cNvPicPr preferRelativeResize="0"/>
          <p:nvPr/>
        </p:nvPicPr>
        <p:blipFill rotWithShape="1">
          <a:blip r:embed="rId3">
            <a:alphaModFix/>
          </a:blip>
          <a:srcRect/>
          <a:stretch/>
        </p:blipFill>
        <p:spPr>
          <a:xfrm>
            <a:off x="7714099" y="1168173"/>
            <a:ext cx="1429901" cy="1045029"/>
          </a:xfrm>
          <a:prstGeom prst="rect">
            <a:avLst/>
          </a:prstGeom>
          <a:noFill/>
          <a:ln>
            <a:noFill/>
          </a:ln>
        </p:spPr>
      </p:pic>
      <p:sp>
        <p:nvSpPr>
          <p:cNvPr id="2" name="TextBox 1">
            <a:extLst>
              <a:ext uri="{FF2B5EF4-FFF2-40B4-BE49-F238E27FC236}">
                <a16:creationId xmlns:a16="http://schemas.microsoft.com/office/drawing/2014/main" id="{D336F67A-6515-6146-9447-6978EF715056}"/>
              </a:ext>
            </a:extLst>
          </p:cNvPr>
          <p:cNvSpPr txBox="1"/>
          <p:nvPr/>
        </p:nvSpPr>
        <p:spPr>
          <a:xfrm>
            <a:off x="7714099" y="2213202"/>
            <a:ext cx="1429901" cy="523220"/>
          </a:xfrm>
          <a:prstGeom prst="rect">
            <a:avLst/>
          </a:prstGeom>
          <a:solidFill>
            <a:schemeClr val="bg1">
              <a:lumMod val="95000"/>
            </a:schemeClr>
          </a:solidFill>
        </p:spPr>
        <p:txBody>
          <a:bodyPr wrap="square" rtlCol="0">
            <a:spAutoFit/>
          </a:bodyPr>
          <a:lstStyle/>
          <a:p>
            <a:r>
              <a:rPr lang="en-US" b="1" i="1" dirty="0">
                <a:solidFill>
                  <a:srgbClr val="0070C0"/>
                </a:solidFill>
              </a:rPr>
              <a:t>1778 eclipse, A. de Ulloa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0"/>
          <p:cNvSpPr txBox="1">
            <a:spLocks noGrp="1"/>
          </p:cNvSpPr>
          <p:nvPr>
            <p:ph type="body" idx="1"/>
          </p:nvPr>
        </p:nvSpPr>
        <p:spPr>
          <a:xfrm>
            <a:off x="71967" y="1092200"/>
            <a:ext cx="3219393" cy="385642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err="1">
                <a:solidFill>
                  <a:srgbClr val="C00000"/>
                </a:solidFill>
              </a:rPr>
              <a:t>Zakariyya</a:t>
            </a:r>
            <a:r>
              <a:rPr lang="en-US" sz="2400" b="1" dirty="0">
                <a:solidFill>
                  <a:srgbClr val="C00000"/>
                </a:solidFill>
              </a:rPr>
              <a:t> ibn Muhammad al-</a:t>
            </a:r>
            <a:r>
              <a:rPr lang="en-US" sz="2400" b="1" dirty="0" err="1">
                <a:solidFill>
                  <a:srgbClr val="C00000"/>
                </a:solidFill>
              </a:rPr>
              <a:t>Qazwini</a:t>
            </a:r>
            <a:r>
              <a:rPr lang="en-US" sz="2400" b="1" dirty="0">
                <a:solidFill>
                  <a:srgbClr val="C00000"/>
                </a:solidFill>
              </a:rPr>
              <a:t> </a:t>
            </a:r>
            <a:r>
              <a:rPr lang="en-US" sz="2400" dirty="0"/>
              <a:t>(1203-83)</a:t>
            </a:r>
            <a:endParaRPr dirty="0"/>
          </a:p>
          <a:p>
            <a:pPr marL="741363" lvl="1" indent="-284163" algn="l" rtl="0">
              <a:lnSpc>
                <a:spcPct val="97000"/>
              </a:lnSpc>
              <a:spcBef>
                <a:spcPts val="700"/>
              </a:spcBef>
              <a:spcAft>
                <a:spcPts val="0"/>
              </a:spcAft>
              <a:buSzPts val="2400"/>
              <a:buChar char="–"/>
            </a:pPr>
            <a:r>
              <a:rPr lang="en-US" sz="2400" dirty="0"/>
              <a:t>pages from </a:t>
            </a:r>
            <a:r>
              <a:rPr lang="en-US" sz="2400" i="1" dirty="0" err="1"/>
              <a:t>Aja'ib</a:t>
            </a:r>
            <a:r>
              <a:rPr lang="en-US" sz="2400" i="1" dirty="0"/>
              <a:t> Al </a:t>
            </a:r>
            <a:r>
              <a:rPr lang="en-US" sz="2400" i="1" dirty="0" err="1"/>
              <a:t>Makhluqat</a:t>
            </a:r>
            <a:r>
              <a:rPr lang="en-US" sz="2400" i="1" dirty="0"/>
              <a:t>  </a:t>
            </a:r>
            <a:r>
              <a:rPr lang="en-US" sz="2400" i="1" dirty="0" err="1"/>
              <a:t>wa</a:t>
            </a:r>
            <a:r>
              <a:rPr lang="en-US" sz="2400" i="1" dirty="0"/>
              <a:t> </a:t>
            </a:r>
            <a:r>
              <a:rPr lang="en-US" sz="2400" i="1" dirty="0" err="1"/>
              <a:t>Ghara'eb</a:t>
            </a:r>
            <a:r>
              <a:rPr lang="en-US" sz="2400" i="1" dirty="0"/>
              <a:t> Al </a:t>
            </a:r>
            <a:r>
              <a:rPr lang="en-US" sz="2400" i="1" dirty="0" err="1"/>
              <a:t>Mawjodat</a:t>
            </a:r>
            <a:r>
              <a:rPr lang="en-US" sz="2400" i="1" dirty="0"/>
              <a:t> (“The Wonders of Creation”</a:t>
            </a:r>
            <a:r>
              <a:rPr lang="en-US" sz="2400" dirty="0"/>
              <a:t>)</a:t>
            </a:r>
            <a:endParaRPr dirty="0"/>
          </a:p>
          <a:p>
            <a:pPr marL="341313" lvl="0" indent="-138113" algn="l" rtl="0">
              <a:lnSpc>
                <a:spcPct val="97000"/>
              </a:lnSpc>
              <a:spcBef>
                <a:spcPts val="800"/>
              </a:spcBef>
              <a:spcAft>
                <a:spcPts val="0"/>
              </a:spcAft>
              <a:buSzPts val="3200"/>
              <a:buNone/>
            </a:pPr>
            <a:endParaRPr dirty="0"/>
          </a:p>
        </p:txBody>
      </p:sp>
      <p:sp>
        <p:nvSpPr>
          <p:cNvPr id="177" name="Google Shape;177;p10"/>
          <p:cNvSpPr txBox="1">
            <a:spLocks noGrp="1"/>
          </p:cNvSpPr>
          <p:nvPr>
            <p:ph type="title"/>
          </p:nvPr>
        </p:nvSpPr>
        <p:spPr>
          <a:xfrm>
            <a:off x="0" y="135467"/>
            <a:ext cx="9144000" cy="9567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c. 1250 </a:t>
            </a:r>
            <a:r>
              <a:rPr lang="en-US" sz="4000" b="1" i="1" dirty="0"/>
              <a:t>Wonders of Creation</a:t>
            </a:r>
            <a:endParaRPr dirty="0"/>
          </a:p>
        </p:txBody>
      </p:sp>
      <p:pic>
        <p:nvPicPr>
          <p:cNvPr id="178" name="Google Shape;178;p10"/>
          <p:cNvPicPr preferRelativeResize="0"/>
          <p:nvPr/>
        </p:nvPicPr>
        <p:blipFill rotWithShape="1">
          <a:blip r:embed="rId3">
            <a:alphaModFix/>
          </a:blip>
          <a:srcRect/>
          <a:stretch/>
        </p:blipFill>
        <p:spPr>
          <a:xfrm>
            <a:off x="3363326" y="990600"/>
            <a:ext cx="5780674" cy="4008820"/>
          </a:xfrm>
          <a:prstGeom prst="rect">
            <a:avLst/>
          </a:prstGeom>
          <a:noFill/>
          <a:ln>
            <a:noFill/>
          </a:ln>
        </p:spPr>
      </p:pic>
      <p:sp>
        <p:nvSpPr>
          <p:cNvPr id="179" name="Google Shape;179;p10"/>
          <p:cNvSpPr txBox="1"/>
          <p:nvPr/>
        </p:nvSpPr>
        <p:spPr>
          <a:xfrm>
            <a:off x="228600" y="4999420"/>
            <a:ext cx="8915400" cy="160039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dirty="0">
                <a:solidFill>
                  <a:srgbClr val="0070C0"/>
                </a:solidFill>
                <a:latin typeface="Arial"/>
                <a:ea typeface="Arial"/>
                <a:cs typeface="Arial"/>
                <a:sym typeface="Arial"/>
              </a:rPr>
              <a:t>“… </a:t>
            </a:r>
            <a:r>
              <a:rPr lang="en-US" sz="2000" i="1" dirty="0">
                <a:solidFill>
                  <a:schemeClr val="tx1"/>
                </a:solidFill>
                <a:latin typeface="Arial"/>
                <a:ea typeface="Arial"/>
                <a:cs typeface="Arial"/>
                <a:sym typeface="Arial"/>
              </a:rPr>
              <a:t>the </a:t>
            </a:r>
            <a:r>
              <a:rPr lang="en-US" sz="2000" i="1" u="sng" dirty="0">
                <a:solidFill>
                  <a:schemeClr val="tx1"/>
                </a:solidFill>
                <a:latin typeface="Arial"/>
                <a:ea typeface="Arial"/>
                <a:cs typeface="Arial"/>
                <a:sym typeface="Arial"/>
              </a:rPr>
              <a:t>moon becoming a barrier</a:t>
            </a:r>
            <a:r>
              <a:rPr lang="en-US" sz="2000" i="1" dirty="0">
                <a:solidFill>
                  <a:schemeClr val="tx1"/>
                </a:solidFill>
                <a:latin typeface="Arial"/>
                <a:ea typeface="Arial"/>
                <a:cs typeface="Arial"/>
                <a:sym typeface="Arial"/>
              </a:rPr>
              <a:t> between our sight and the sun</a:t>
            </a:r>
            <a:r>
              <a:rPr lang="en-US" sz="2000" i="1" dirty="0">
                <a:solidFill>
                  <a:srgbClr val="0070C0"/>
                </a:solidFill>
                <a:latin typeface="Arial"/>
                <a:ea typeface="Arial"/>
                <a:cs typeface="Arial"/>
                <a:sym typeface="Arial"/>
              </a:rPr>
              <a:t>, because the moon is an opaque celestial body that blocks the view of what lies behind it. If it is conjunction with the sun and it is in one of the two points, "the head" or "the tail," or near them, it passes under the sun and </a:t>
            </a:r>
            <a:r>
              <a:rPr lang="en-US" sz="2000" i="1" u="sng" dirty="0">
                <a:solidFill>
                  <a:schemeClr val="tx1"/>
                </a:solidFill>
                <a:latin typeface="Arial"/>
                <a:ea typeface="Arial"/>
                <a:cs typeface="Arial"/>
                <a:sym typeface="Arial"/>
              </a:rPr>
              <a:t>obstructs the vision</a:t>
            </a:r>
            <a:r>
              <a:rPr lang="en-US" sz="2000" i="1" dirty="0">
                <a:solidFill>
                  <a:srgbClr val="0070C0"/>
                </a:solidFill>
                <a:latin typeface="Arial"/>
                <a:ea typeface="Arial"/>
                <a:cs typeface="Arial"/>
                <a:sym typeface="Arial"/>
              </a:rPr>
              <a:t>".  </a:t>
            </a:r>
            <a:endParaRPr sz="1600" dirty="0"/>
          </a:p>
          <a:p>
            <a:pPr marL="0" marR="0" lvl="0" indent="0" algn="l" rtl="0">
              <a:spcBef>
                <a:spcPts val="0"/>
              </a:spcBef>
              <a:spcAft>
                <a:spcPts val="0"/>
              </a:spcAft>
              <a:buNone/>
            </a:pPr>
            <a:r>
              <a:rPr lang="en-US" sz="1800" dirty="0">
                <a:solidFill>
                  <a:srgbClr val="7030A0"/>
                </a:solidFill>
                <a:latin typeface="Arial"/>
                <a:ea typeface="Arial"/>
                <a:cs typeface="Arial"/>
                <a:sym typeface="Arial"/>
              </a:rPr>
              <a:t>Fun fact: “head”, “tail” from “dragon eating sun” myth   </a:t>
            </a:r>
            <a:r>
              <a:rPr lang="en-US" sz="1800" u="sng" dirty="0">
                <a:solidFill>
                  <a:srgbClr val="7030A0"/>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1800" dirty="0">
              <a:solidFill>
                <a:srgbClr val="7030A0"/>
              </a:solidFill>
              <a:latin typeface="Arial"/>
              <a:ea typeface="Arial"/>
              <a:cs typeface="Arial"/>
              <a:sym typeface="Arial"/>
            </a:endParaRPr>
          </a:p>
        </p:txBody>
      </p:sp>
      <p:sp>
        <p:nvSpPr>
          <p:cNvPr id="180" name="Google Shape;180;p1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body" idx="1"/>
          </p:nvPr>
        </p:nvSpPr>
        <p:spPr>
          <a:xfrm>
            <a:off x="304801" y="2232075"/>
            <a:ext cx="4267200" cy="4419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dirty="0"/>
              <a:t>“This fresco in the Padua Baptistery … portrays the </a:t>
            </a:r>
            <a:r>
              <a:rPr lang="en-US" sz="2400" i="1" dirty="0">
                <a:solidFill>
                  <a:srgbClr val="0070C0"/>
                </a:solidFill>
              </a:rPr>
              <a:t>crucifixion of Jesus Christ during an eclipse</a:t>
            </a:r>
            <a:r>
              <a:rPr lang="en-US" sz="2400" dirty="0"/>
              <a:t>, painted by </a:t>
            </a:r>
            <a:r>
              <a:rPr lang="en-US" sz="2400" u="sng" dirty="0"/>
              <a:t>Giusto de </a:t>
            </a:r>
            <a:r>
              <a:rPr lang="en-US" sz="2400" u="sng" dirty="0" err="1"/>
              <a:t>Menabuoi</a:t>
            </a:r>
            <a:r>
              <a:rPr lang="en-US" sz="2400" dirty="0"/>
              <a:t> … . Crowds of onlookers stand around and the Virgin Mary has fainted.” (Blatchford 2016).</a:t>
            </a:r>
            <a:endParaRPr dirty="0"/>
          </a:p>
          <a:p>
            <a:pPr marL="798512" lvl="1" indent="-341312">
              <a:spcBef>
                <a:spcPts val="800"/>
              </a:spcBef>
              <a:buSzPts val="2400"/>
              <a:buChar char="•"/>
            </a:pPr>
            <a:r>
              <a:rPr lang="en-US" sz="2000" dirty="0">
                <a:solidFill>
                  <a:srgbClr val="C00000"/>
                </a:solidFill>
              </a:rPr>
              <a:t>Note Moon is red from a lunar eclipse</a:t>
            </a:r>
            <a:endParaRPr dirty="0">
              <a:solidFill>
                <a:srgbClr val="C00000"/>
              </a:solidFill>
            </a:endParaRPr>
          </a:p>
        </p:txBody>
      </p:sp>
      <p:sp>
        <p:nvSpPr>
          <p:cNvPr id="186" name="Google Shape;186;p11"/>
          <p:cNvSpPr txBox="1">
            <a:spLocks noGrp="1"/>
          </p:cNvSpPr>
          <p:nvPr>
            <p:ph type="title"/>
          </p:nvPr>
        </p:nvSpPr>
        <p:spPr>
          <a:xfrm>
            <a:off x="-15100" y="685788"/>
            <a:ext cx="4724400" cy="14715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c. 1378 </a:t>
            </a:r>
            <a:r>
              <a:rPr lang="en-US" sz="4000" b="1" i="1"/>
              <a:t>Crucifixion</a:t>
            </a:r>
            <a:r>
              <a:rPr lang="en-US" sz="4000" b="1"/>
              <a:t> de Menabuoi</a:t>
            </a:r>
            <a:endParaRPr sz="4000" b="1"/>
          </a:p>
        </p:txBody>
      </p:sp>
      <p:pic>
        <p:nvPicPr>
          <p:cNvPr id="187" name="Google Shape;187;p11"/>
          <p:cNvPicPr preferRelativeResize="0"/>
          <p:nvPr/>
        </p:nvPicPr>
        <p:blipFill rotWithShape="1">
          <a:blip r:embed="rId3">
            <a:alphaModFix/>
          </a:blip>
          <a:srcRect/>
          <a:stretch/>
        </p:blipFill>
        <p:spPr>
          <a:xfrm>
            <a:off x="4724400" y="685799"/>
            <a:ext cx="4419600" cy="5617067"/>
          </a:xfrm>
          <a:prstGeom prst="rect">
            <a:avLst/>
          </a:prstGeom>
          <a:noFill/>
          <a:ln>
            <a:noFill/>
          </a:ln>
        </p:spPr>
      </p:pic>
      <p:sp>
        <p:nvSpPr>
          <p:cNvPr id="188" name="Google Shape;188;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a:spLocks noGrp="1"/>
          </p:cNvSpPr>
          <p:nvPr>
            <p:ph type="body" idx="1"/>
          </p:nvPr>
        </p:nvSpPr>
        <p:spPr>
          <a:xfrm>
            <a:off x="0" y="1182300"/>
            <a:ext cx="2952749" cy="40755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“Important astronomical texts began to use impressive illustrations”</a:t>
            </a:r>
          </a:p>
          <a:p>
            <a:pPr marL="798513" lvl="1" indent="-341313">
              <a:spcBef>
                <a:spcPts val="0"/>
              </a:spcBef>
              <a:buSzPts val="3200"/>
              <a:buChar char="•"/>
            </a:pPr>
            <a:r>
              <a:rPr lang="en-US" dirty="0"/>
              <a:t>(Blatchford 2016)</a:t>
            </a:r>
            <a:endParaRPr dirty="0"/>
          </a:p>
        </p:txBody>
      </p:sp>
      <p:sp>
        <p:nvSpPr>
          <p:cNvPr id="194" name="Google Shape;194;p12"/>
          <p:cNvSpPr txBox="1">
            <a:spLocks noGrp="1"/>
          </p:cNvSpPr>
          <p:nvPr>
            <p:ph type="title"/>
          </p:nvPr>
        </p:nvSpPr>
        <p:spPr>
          <a:xfrm>
            <a:off x="0" y="128588"/>
            <a:ext cx="9144000"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1476 </a:t>
            </a:r>
            <a:r>
              <a:rPr lang="en-US" sz="4000" b="1" i="1"/>
              <a:t>Kalendarium Regiomontanus</a:t>
            </a:r>
            <a:endParaRPr/>
          </a:p>
        </p:txBody>
      </p:sp>
      <p:pic>
        <p:nvPicPr>
          <p:cNvPr id="195" name="Google Shape;195;p12"/>
          <p:cNvPicPr preferRelativeResize="0"/>
          <p:nvPr/>
        </p:nvPicPr>
        <p:blipFill rotWithShape="1">
          <a:blip r:embed="rId3">
            <a:alphaModFix/>
          </a:blip>
          <a:srcRect/>
          <a:stretch/>
        </p:blipFill>
        <p:spPr>
          <a:xfrm>
            <a:off x="2952750" y="1066800"/>
            <a:ext cx="6191250" cy="3825488"/>
          </a:xfrm>
          <a:prstGeom prst="rect">
            <a:avLst/>
          </a:prstGeom>
          <a:noFill/>
          <a:ln>
            <a:noFill/>
          </a:ln>
        </p:spPr>
      </p:pic>
      <p:sp>
        <p:nvSpPr>
          <p:cNvPr id="196" name="Google Shape;196;p12"/>
          <p:cNvSpPr txBox="1"/>
          <p:nvPr/>
        </p:nvSpPr>
        <p:spPr>
          <a:xfrm>
            <a:off x="0" y="5257800"/>
            <a:ext cx="9144000" cy="1384954"/>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0070C0"/>
                </a:solidFill>
              </a:rPr>
              <a:t>Claimed u</a:t>
            </a:r>
            <a:r>
              <a:rPr lang="en-US" sz="2800" b="1" dirty="0">
                <a:solidFill>
                  <a:srgbClr val="0070C0"/>
                </a:solidFill>
                <a:latin typeface="Arial"/>
                <a:ea typeface="Arial"/>
                <a:cs typeface="Arial"/>
                <a:sym typeface="Arial"/>
              </a:rPr>
              <a:t>sed by Columbus for </a:t>
            </a:r>
            <a:r>
              <a:rPr lang="en-US" sz="2800" b="1" dirty="0">
                <a:solidFill>
                  <a:srgbClr val="0070C0"/>
                </a:solidFill>
              </a:rPr>
              <a:t>Mar 1, </a:t>
            </a:r>
            <a:r>
              <a:rPr lang="en-US" sz="2800" b="1" dirty="0">
                <a:solidFill>
                  <a:srgbClr val="0070C0"/>
                </a:solidFill>
                <a:latin typeface="Arial"/>
                <a:ea typeface="Arial"/>
                <a:cs typeface="Arial"/>
                <a:sym typeface="Arial"/>
              </a:rPr>
              <a:t>1504 lunar eclipse, Jamaica ;</a:t>
            </a:r>
            <a:r>
              <a:rPr lang="en-US" sz="2800" b="1" dirty="0">
                <a:solidFill>
                  <a:srgbClr val="0070C0"/>
                </a:solidFill>
              </a:rPr>
              <a:t> Columbus wrote that he used the </a:t>
            </a:r>
            <a:r>
              <a:rPr lang="en-US" sz="2800" b="1" i="1" dirty="0" err="1">
                <a:solidFill>
                  <a:srgbClr val="0070C0"/>
                </a:solidFill>
              </a:rPr>
              <a:t>Almanach</a:t>
            </a:r>
            <a:r>
              <a:rPr lang="en-US" sz="2800" b="1" dirty="0">
                <a:solidFill>
                  <a:srgbClr val="0070C0"/>
                </a:solidFill>
              </a:rPr>
              <a:t> by Abraham </a:t>
            </a:r>
            <a:r>
              <a:rPr lang="en-US" sz="2800" b="1" dirty="0" err="1">
                <a:solidFill>
                  <a:srgbClr val="0070C0"/>
                </a:solidFill>
              </a:rPr>
              <a:t>Zacuto</a:t>
            </a:r>
            <a:r>
              <a:rPr lang="en-US" sz="2800" b="1" dirty="0">
                <a:solidFill>
                  <a:srgbClr val="0070C0"/>
                </a:solidFill>
              </a:rPr>
              <a:t> (</a:t>
            </a:r>
            <a:r>
              <a:rPr lang="en-US" sz="2800" b="1" dirty="0">
                <a:solidFill>
                  <a:schemeClr val="bg1">
                    <a:lumMod val="50000"/>
                  </a:schemeClr>
                </a:solidFill>
                <a:hlinkClick r:id="rId4">
                  <a:extLst>
                    <a:ext uri="{A12FA001-AC4F-418D-AE19-62706E023703}">
                      <ahyp:hlinkClr xmlns:ahyp="http://schemas.microsoft.com/office/drawing/2018/hyperlinkcolor" val="tx"/>
                    </a:ext>
                  </a:extLst>
                </a:hlinkClick>
              </a:rPr>
              <a:t>LINK</a:t>
            </a:r>
            <a:r>
              <a:rPr lang="en-US" sz="2800" b="1" dirty="0">
                <a:solidFill>
                  <a:srgbClr val="0070C0"/>
                </a:solidFill>
              </a:rPr>
              <a:t>)</a:t>
            </a:r>
            <a:endParaRPr dirty="0"/>
          </a:p>
        </p:txBody>
      </p:sp>
      <p:sp>
        <p:nvSpPr>
          <p:cNvPr id="197" name="Google Shape;197;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3"/>
          <p:cNvSpPr txBox="1">
            <a:spLocks noGrp="1"/>
          </p:cNvSpPr>
          <p:nvPr>
            <p:ph type="body" idx="1"/>
          </p:nvPr>
        </p:nvSpPr>
        <p:spPr>
          <a:xfrm>
            <a:off x="579664" y="2286000"/>
            <a:ext cx="3687536" cy="4441984"/>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More impressive illustrations from astronomical texts (Blatchford 2016)</a:t>
            </a:r>
            <a:endParaRPr dirty="0"/>
          </a:p>
          <a:p>
            <a:pPr marL="798513" lvl="1" indent="-341313">
              <a:spcBef>
                <a:spcPts val="800"/>
              </a:spcBef>
              <a:buSzPts val="3200"/>
              <a:buChar char="•"/>
            </a:pPr>
            <a:r>
              <a:rPr lang="en-US" dirty="0">
                <a:solidFill>
                  <a:srgbClr val="0070C0"/>
                </a:solidFill>
              </a:rPr>
              <a:t>Work by </a:t>
            </a:r>
            <a:r>
              <a:rPr lang="en-US" u="sng" dirty="0">
                <a:solidFill>
                  <a:srgbClr val="0070C0"/>
                </a:solidFill>
              </a:rPr>
              <a:t>Georg von </a:t>
            </a:r>
            <a:r>
              <a:rPr lang="en-US" u="sng" dirty="0" err="1">
                <a:solidFill>
                  <a:srgbClr val="0070C0"/>
                </a:solidFill>
              </a:rPr>
              <a:t>Peuerbach</a:t>
            </a:r>
            <a:r>
              <a:rPr lang="en-US" dirty="0">
                <a:solidFill>
                  <a:srgbClr val="0070C0"/>
                </a:solidFill>
              </a:rPr>
              <a:t>; artist unknown</a:t>
            </a:r>
            <a:endParaRPr dirty="0">
              <a:solidFill>
                <a:srgbClr val="0070C0"/>
              </a:solidFill>
            </a:endParaRPr>
          </a:p>
        </p:txBody>
      </p:sp>
      <p:sp>
        <p:nvSpPr>
          <p:cNvPr id="203" name="Google Shape;203;p13"/>
          <p:cNvSpPr txBox="1">
            <a:spLocks noGrp="1"/>
          </p:cNvSpPr>
          <p:nvPr>
            <p:ph type="title"/>
          </p:nvPr>
        </p:nvSpPr>
        <p:spPr>
          <a:xfrm>
            <a:off x="0" y="0"/>
            <a:ext cx="4893129" cy="1828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1553 </a:t>
            </a:r>
            <a:r>
              <a:rPr lang="en-US" sz="4000" b="1" i="1" dirty="0" err="1"/>
              <a:t>Theoricae</a:t>
            </a:r>
            <a:r>
              <a:rPr lang="en-US" sz="4000" b="1" i="1" dirty="0"/>
              <a:t> Novae Planetarium</a:t>
            </a:r>
            <a:endParaRPr dirty="0"/>
          </a:p>
        </p:txBody>
      </p:sp>
      <p:pic>
        <p:nvPicPr>
          <p:cNvPr id="204" name="Google Shape;204;p13"/>
          <p:cNvPicPr preferRelativeResize="0"/>
          <p:nvPr/>
        </p:nvPicPr>
        <p:blipFill rotWithShape="1">
          <a:blip r:embed="rId3">
            <a:alphaModFix/>
          </a:blip>
          <a:srcRect/>
          <a:stretch/>
        </p:blipFill>
        <p:spPr>
          <a:xfrm>
            <a:off x="4893129" y="566669"/>
            <a:ext cx="4250871" cy="5867400"/>
          </a:xfrm>
          <a:prstGeom prst="rect">
            <a:avLst/>
          </a:prstGeom>
          <a:noFill/>
          <a:ln>
            <a:noFill/>
          </a:ln>
        </p:spPr>
      </p:pic>
      <p:sp>
        <p:nvSpPr>
          <p:cNvPr id="205" name="Google Shape;205;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body" idx="1"/>
          </p:nvPr>
        </p:nvSpPr>
        <p:spPr>
          <a:xfrm>
            <a:off x="174625" y="2472267"/>
            <a:ext cx="3549649" cy="1830388"/>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i="1" dirty="0"/>
              <a:t>Isaac, Rebecca and Abimelech</a:t>
            </a:r>
            <a:r>
              <a:rPr lang="en-US" dirty="0"/>
              <a:t>, fresco in Vatican</a:t>
            </a:r>
            <a:endParaRPr dirty="0"/>
          </a:p>
        </p:txBody>
      </p:sp>
      <p:sp>
        <p:nvSpPr>
          <p:cNvPr id="211" name="Google Shape;211;p14"/>
          <p:cNvSpPr txBox="1">
            <a:spLocks noGrp="1"/>
          </p:cNvSpPr>
          <p:nvPr>
            <p:ph type="title"/>
          </p:nvPr>
        </p:nvSpPr>
        <p:spPr>
          <a:xfrm>
            <a:off x="0" y="128588"/>
            <a:ext cx="3898900" cy="2309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1518-19 Raphael and Workshop</a:t>
            </a:r>
            <a:endParaRPr/>
          </a:p>
        </p:txBody>
      </p:sp>
      <p:pic>
        <p:nvPicPr>
          <p:cNvPr id="212" name="Google Shape;212;p14"/>
          <p:cNvPicPr preferRelativeResize="0"/>
          <p:nvPr/>
        </p:nvPicPr>
        <p:blipFill rotWithShape="1">
          <a:blip r:embed="rId3">
            <a:alphaModFix/>
          </a:blip>
          <a:srcRect/>
          <a:stretch/>
        </p:blipFill>
        <p:spPr>
          <a:xfrm>
            <a:off x="3898900" y="0"/>
            <a:ext cx="5245100" cy="4140200"/>
          </a:xfrm>
          <a:prstGeom prst="rect">
            <a:avLst/>
          </a:prstGeom>
          <a:noFill/>
          <a:ln>
            <a:noFill/>
          </a:ln>
        </p:spPr>
      </p:pic>
      <p:sp>
        <p:nvSpPr>
          <p:cNvPr id="213" name="Google Shape;213;p14"/>
          <p:cNvSpPr txBox="1"/>
          <p:nvPr/>
        </p:nvSpPr>
        <p:spPr>
          <a:xfrm>
            <a:off x="304800" y="4302655"/>
            <a:ext cx="8382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 workshop may have witnessed </a:t>
            </a:r>
            <a:r>
              <a:rPr lang="en-US" sz="1800" b="1" u="sng" dirty="0">
                <a:solidFill>
                  <a:srgbClr val="C00000"/>
                </a:solidFill>
                <a:latin typeface="Arial"/>
                <a:ea typeface="Arial"/>
                <a:cs typeface="Arial"/>
                <a:sym typeface="Arial"/>
              </a:rPr>
              <a:t>annular eclipse</a:t>
            </a:r>
            <a:r>
              <a:rPr lang="en-US" sz="1800" b="1" dirty="0">
                <a:solidFill>
                  <a:srgbClr val="0070C0"/>
                </a:solidFill>
                <a:latin typeface="Arial"/>
                <a:ea typeface="Arial"/>
                <a:cs typeface="Arial"/>
                <a:sym typeface="Arial"/>
              </a:rPr>
              <a:t> … in June 1518 … [which is] what is painted” (Blatchford 2016).</a:t>
            </a:r>
            <a:r>
              <a:rPr lang="en-US" sz="1800" b="1" dirty="0">
                <a:solidFill>
                  <a:schemeClr val="lt1"/>
                </a:solidFill>
                <a:latin typeface="Arial"/>
                <a:ea typeface="Arial"/>
                <a:cs typeface="Arial"/>
                <a:sym typeface="Arial"/>
              </a:rPr>
              <a:t> </a:t>
            </a:r>
            <a:endParaRPr dirty="0"/>
          </a:p>
        </p:txBody>
      </p:sp>
      <p:sp>
        <p:nvSpPr>
          <p:cNvPr id="214" name="Google Shape;214;p14"/>
          <p:cNvSpPr txBox="1"/>
          <p:nvPr/>
        </p:nvSpPr>
        <p:spPr>
          <a:xfrm>
            <a:off x="174625" y="5188634"/>
            <a:ext cx="7902575" cy="147732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“Isaac and Rebecca are taking advantage of the muted light from the eclipsed Sun, while the king of Philistines is spying on them (… shadow behind balcony…). ... Viewer knows that as the eclipse passes their secret assignation will be revealed to Abimelech in a shaft of radiant sunlight.” (Blatchford 2016)</a:t>
            </a:r>
            <a:endParaRPr/>
          </a:p>
        </p:txBody>
      </p:sp>
      <p:sp>
        <p:nvSpPr>
          <p:cNvPr id="215" name="Google Shape;215;p1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5"/>
          <p:cNvSpPr txBox="1">
            <a:spLocks noGrp="1"/>
          </p:cNvSpPr>
          <p:nvPr>
            <p:ph type="body" idx="1"/>
          </p:nvPr>
        </p:nvSpPr>
        <p:spPr>
          <a:xfrm>
            <a:off x="16933" y="1371599"/>
            <a:ext cx="5236240" cy="5012268"/>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 a Greco-Roman cityscape … .</a:t>
            </a:r>
            <a:endParaRPr dirty="0"/>
          </a:p>
          <a:p>
            <a:pPr marL="741363" lvl="1" indent="-284163" algn="l" rtl="0">
              <a:lnSpc>
                <a:spcPct val="97000"/>
              </a:lnSpc>
              <a:spcBef>
                <a:spcPts val="700"/>
              </a:spcBef>
              <a:spcAft>
                <a:spcPts val="0"/>
              </a:spcAft>
              <a:buSzPts val="2400"/>
              <a:buChar char="–"/>
            </a:pPr>
            <a:r>
              <a:rPr lang="en-US" sz="2400" dirty="0"/>
              <a:t> </a:t>
            </a:r>
            <a:r>
              <a:rPr lang="en-US" dirty="0"/>
              <a:t>In the background, </a:t>
            </a:r>
            <a:r>
              <a:rPr lang="en-US" i="1" dirty="0"/>
              <a:t>people run in different directions</a:t>
            </a:r>
            <a:r>
              <a:rPr lang="en-US" dirty="0"/>
              <a:t>.</a:t>
            </a:r>
            <a:endParaRPr dirty="0"/>
          </a:p>
          <a:p>
            <a:pPr marL="741363" lvl="1" indent="-284163" algn="l" rtl="0">
              <a:lnSpc>
                <a:spcPct val="97000"/>
              </a:lnSpc>
              <a:spcBef>
                <a:spcPts val="700"/>
              </a:spcBef>
              <a:spcAft>
                <a:spcPts val="0"/>
              </a:spcAft>
              <a:buSzPts val="2800"/>
              <a:buChar char="–"/>
            </a:pPr>
            <a:r>
              <a:rPr lang="en-US" dirty="0"/>
              <a:t> </a:t>
            </a:r>
            <a:r>
              <a:rPr lang="en-US" dirty="0">
                <a:solidFill>
                  <a:srgbClr val="0070C0"/>
                </a:solidFill>
              </a:rPr>
              <a:t>The </a:t>
            </a:r>
            <a:r>
              <a:rPr lang="en-US" u="sng" dirty="0">
                <a:solidFill>
                  <a:srgbClr val="0070C0"/>
                </a:solidFill>
              </a:rPr>
              <a:t>chaos</a:t>
            </a:r>
            <a:r>
              <a:rPr lang="en-US" dirty="0">
                <a:solidFill>
                  <a:srgbClr val="0070C0"/>
                </a:solidFill>
              </a:rPr>
              <a:t> of the scene is heightened and dramatized by </a:t>
            </a:r>
            <a:r>
              <a:rPr lang="en-US" i="1" dirty="0">
                <a:solidFill>
                  <a:schemeClr val="tx1"/>
                </a:solidFill>
              </a:rPr>
              <a:t>the blackened disk </a:t>
            </a:r>
            <a:r>
              <a:rPr lang="en-US" i="1" dirty="0">
                <a:solidFill>
                  <a:srgbClr val="C00000"/>
                </a:solidFill>
              </a:rPr>
              <a:t>with an </a:t>
            </a:r>
            <a:r>
              <a:rPr lang="en-US" i="1" u="sng" dirty="0">
                <a:solidFill>
                  <a:srgbClr val="C00000"/>
                </a:solidFill>
              </a:rPr>
              <a:t>orange aura</a:t>
            </a:r>
            <a:r>
              <a:rPr lang="en-US" i="1" dirty="0">
                <a:solidFill>
                  <a:srgbClr val="C00000"/>
                </a:solidFill>
              </a:rPr>
              <a:t> that looms in the darkening, [crimson] sky.</a:t>
            </a:r>
            <a:r>
              <a:rPr lang="en-US" dirty="0"/>
              <a:t>” (Laura </a:t>
            </a:r>
            <a:r>
              <a:rPr lang="en-US" dirty="0" err="1"/>
              <a:t>Valenza</a:t>
            </a:r>
            <a:r>
              <a:rPr lang="en-US" dirty="0"/>
              <a:t>, </a:t>
            </a:r>
            <a:r>
              <a:rPr lang="en-US" u="sng" dirty="0">
                <a:solidFill>
                  <a:srgbClr val="0070C0"/>
                </a:solidFill>
                <a:hlinkClick r:id="rId3">
                  <a:extLst>
                    <a:ext uri="{A12FA001-AC4F-418D-AE19-62706E023703}">
                      <ahyp:hlinkClr xmlns:ahyp="http://schemas.microsoft.com/office/drawing/2018/hyperlinkcolor" val="tx"/>
                    </a:ext>
                  </a:extLst>
                </a:hlinkClick>
              </a:rPr>
              <a:t>link</a:t>
            </a:r>
            <a:r>
              <a:rPr lang="en-US" dirty="0"/>
              <a:t>)</a:t>
            </a:r>
            <a:endParaRPr dirty="0"/>
          </a:p>
          <a:p>
            <a:pPr marL="0" lvl="0" indent="0" algn="l" rtl="0">
              <a:lnSpc>
                <a:spcPct val="97000"/>
              </a:lnSpc>
              <a:spcBef>
                <a:spcPts val="800"/>
              </a:spcBef>
              <a:spcAft>
                <a:spcPts val="0"/>
              </a:spcAft>
              <a:buSzPts val="3200"/>
              <a:buNone/>
            </a:pPr>
            <a:endParaRPr dirty="0"/>
          </a:p>
        </p:txBody>
      </p:sp>
      <p:sp>
        <p:nvSpPr>
          <p:cNvPr id="221" name="Google Shape;221;p15"/>
          <p:cNvSpPr txBox="1">
            <a:spLocks noGrp="1"/>
          </p:cNvSpPr>
          <p:nvPr>
            <p:ph type="title"/>
          </p:nvPr>
        </p:nvSpPr>
        <p:spPr>
          <a:xfrm>
            <a:off x="0" y="128588"/>
            <a:ext cx="8763000" cy="110754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c. 1570s Antoine Caron</a:t>
            </a:r>
            <a:endParaRPr dirty="0"/>
          </a:p>
        </p:txBody>
      </p:sp>
      <p:pic>
        <p:nvPicPr>
          <p:cNvPr id="222" name="Google Shape;222;p15"/>
          <p:cNvPicPr preferRelativeResize="0"/>
          <p:nvPr/>
        </p:nvPicPr>
        <p:blipFill rotWithShape="1">
          <a:blip r:embed="rId4">
            <a:alphaModFix/>
          </a:blip>
          <a:srcRect/>
          <a:stretch/>
        </p:blipFill>
        <p:spPr>
          <a:xfrm>
            <a:off x="5261641" y="1371599"/>
            <a:ext cx="3501360" cy="4487531"/>
          </a:xfrm>
          <a:prstGeom prst="rect">
            <a:avLst/>
          </a:prstGeom>
          <a:noFill/>
          <a:ln>
            <a:noFill/>
          </a:ln>
        </p:spPr>
      </p:pic>
      <p:sp>
        <p:nvSpPr>
          <p:cNvPr id="223" name="Google Shape;223;p15"/>
          <p:cNvSpPr txBox="1"/>
          <p:nvPr/>
        </p:nvSpPr>
        <p:spPr>
          <a:xfrm>
            <a:off x="5261640" y="5808527"/>
            <a:ext cx="3882359"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Dionysius the Areopagaite Converting the Pagan Philosophers</a:t>
            </a:r>
            <a:endParaRPr/>
          </a:p>
        </p:txBody>
      </p:sp>
      <p:sp>
        <p:nvSpPr>
          <p:cNvPr id="224" name="Google Shape;224;p1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6"/>
          <p:cNvSpPr txBox="1">
            <a:spLocks noGrp="1"/>
          </p:cNvSpPr>
          <p:nvPr>
            <p:ph type="body" idx="1"/>
          </p:nvPr>
        </p:nvSpPr>
        <p:spPr>
          <a:xfrm>
            <a:off x="0" y="1568531"/>
            <a:ext cx="2971800" cy="277486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i="1"/>
              <a:t>Elevation of the Cross</a:t>
            </a:r>
            <a:r>
              <a:rPr lang="en-US"/>
              <a:t>, tryiptych for Antwerp Cathedral</a:t>
            </a:r>
            <a:endParaRPr/>
          </a:p>
        </p:txBody>
      </p:sp>
      <p:sp>
        <p:nvSpPr>
          <p:cNvPr id="230" name="Google Shape;230;p16"/>
          <p:cNvSpPr txBox="1">
            <a:spLocks noGrp="1"/>
          </p:cNvSpPr>
          <p:nvPr>
            <p:ph type="title"/>
          </p:nvPr>
        </p:nvSpPr>
        <p:spPr>
          <a:xfrm>
            <a:off x="0" y="128588"/>
            <a:ext cx="9144000" cy="123666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1610 Rubens</a:t>
            </a:r>
            <a:endParaRPr/>
          </a:p>
        </p:txBody>
      </p:sp>
      <p:pic>
        <p:nvPicPr>
          <p:cNvPr id="231" name="Google Shape;231;p16"/>
          <p:cNvPicPr preferRelativeResize="0"/>
          <p:nvPr/>
        </p:nvPicPr>
        <p:blipFill rotWithShape="1">
          <a:blip r:embed="rId3">
            <a:alphaModFix/>
          </a:blip>
          <a:srcRect/>
          <a:stretch/>
        </p:blipFill>
        <p:spPr>
          <a:xfrm>
            <a:off x="2971800" y="1395730"/>
            <a:ext cx="5764131" cy="3663951"/>
          </a:xfrm>
          <a:prstGeom prst="rect">
            <a:avLst/>
          </a:prstGeom>
          <a:noFill/>
          <a:ln>
            <a:noFill/>
          </a:ln>
        </p:spPr>
      </p:pic>
      <p:sp>
        <p:nvSpPr>
          <p:cNvPr id="232" name="Google Shape;232;p16"/>
          <p:cNvSpPr txBox="1"/>
          <p:nvPr/>
        </p:nvSpPr>
        <p:spPr>
          <a:xfrm>
            <a:off x="685800" y="5257800"/>
            <a:ext cx="76200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70C0"/>
                </a:solidFill>
                <a:latin typeface="Arial"/>
                <a:ea typeface="Arial"/>
                <a:cs typeface="Arial"/>
                <a:sym typeface="Arial"/>
              </a:rPr>
              <a:t>“… </a:t>
            </a:r>
            <a:r>
              <a:rPr lang="en-US" sz="2400" b="1" dirty="0">
                <a:solidFill>
                  <a:srgbClr val="C00000"/>
                </a:solidFill>
                <a:latin typeface="Arial"/>
                <a:ea typeface="Arial"/>
                <a:cs typeface="Arial"/>
                <a:sym typeface="Arial"/>
              </a:rPr>
              <a:t>Sun</a:t>
            </a:r>
            <a:r>
              <a:rPr lang="en-US" sz="2400" b="1" dirty="0">
                <a:solidFill>
                  <a:srgbClr val="0070C0"/>
                </a:solidFill>
                <a:latin typeface="Arial"/>
                <a:ea typeface="Arial"/>
                <a:cs typeface="Arial"/>
                <a:sym typeface="Arial"/>
              </a:rPr>
              <a:t> appears on Christ’s left … and left hand panel includes an un-eclipsed Moon hidden behind trees.”  (Blatchford 2016)</a:t>
            </a:r>
            <a:endParaRPr dirty="0"/>
          </a:p>
        </p:txBody>
      </p:sp>
      <p:sp>
        <p:nvSpPr>
          <p:cNvPr id="233" name="Google Shape;233;p1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body" idx="1"/>
          </p:nvPr>
        </p:nvSpPr>
        <p:spPr>
          <a:xfrm>
            <a:off x="15240" y="1412240"/>
            <a:ext cx="3261360" cy="308356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i="1" dirty="0"/>
              <a:t>Elevation of the Cross</a:t>
            </a:r>
            <a:r>
              <a:rPr lang="en-US" dirty="0"/>
              <a:t>, Valenciennes, </a:t>
            </a:r>
            <a:r>
              <a:rPr lang="en-US" dirty="0" err="1"/>
              <a:t>Musée</a:t>
            </a:r>
            <a:r>
              <a:rPr lang="en-US" dirty="0"/>
              <a:t> des Beaux-Arts</a:t>
            </a:r>
            <a:endParaRPr dirty="0"/>
          </a:p>
          <a:p>
            <a:pPr marL="341313" lvl="0" indent="-341313" algn="l" rtl="0">
              <a:lnSpc>
                <a:spcPct val="97000"/>
              </a:lnSpc>
              <a:spcBef>
                <a:spcPts val="800"/>
              </a:spcBef>
              <a:spcAft>
                <a:spcPts val="0"/>
              </a:spcAft>
              <a:buSzPts val="3200"/>
              <a:buChar char="•"/>
            </a:pPr>
            <a:r>
              <a:rPr lang="en-US" u="sng" dirty="0">
                <a:solidFill>
                  <a:srgbClr val="0070C0"/>
                </a:solidFill>
                <a:hlinkClick r:id="rId3">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239" name="Google Shape;239;p17"/>
          <p:cNvSpPr txBox="1">
            <a:spLocks noGrp="1"/>
          </p:cNvSpPr>
          <p:nvPr>
            <p:ph type="title"/>
          </p:nvPr>
        </p:nvSpPr>
        <p:spPr>
          <a:xfrm>
            <a:off x="0" y="128588"/>
            <a:ext cx="9169400"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1625 Cornelis de Vos</a:t>
            </a:r>
            <a:endParaRPr/>
          </a:p>
        </p:txBody>
      </p:sp>
      <p:pic>
        <p:nvPicPr>
          <p:cNvPr id="240" name="Google Shape;240;p17"/>
          <p:cNvPicPr preferRelativeResize="0"/>
          <p:nvPr/>
        </p:nvPicPr>
        <p:blipFill rotWithShape="1">
          <a:blip r:embed="rId4">
            <a:alphaModFix/>
          </a:blip>
          <a:srcRect/>
          <a:stretch/>
        </p:blipFill>
        <p:spPr>
          <a:xfrm>
            <a:off x="3276600" y="1412240"/>
            <a:ext cx="5588000" cy="5194737"/>
          </a:xfrm>
          <a:prstGeom prst="rect">
            <a:avLst/>
          </a:prstGeom>
          <a:noFill/>
          <a:ln>
            <a:noFill/>
          </a:ln>
        </p:spPr>
      </p:pic>
      <p:sp>
        <p:nvSpPr>
          <p:cNvPr id="241" name="Google Shape;241;p17"/>
          <p:cNvSpPr txBox="1"/>
          <p:nvPr/>
        </p:nvSpPr>
        <p:spPr>
          <a:xfrm>
            <a:off x="7162800" y="3733800"/>
            <a:ext cx="1701800" cy="267765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Note detail of 90% eclipsed sun through clouds</a:t>
            </a:r>
            <a:endParaRPr/>
          </a:p>
        </p:txBody>
      </p:sp>
      <p:sp>
        <p:nvSpPr>
          <p:cNvPr id="242" name="Google Shape;242;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8"/>
          <p:cNvSpPr txBox="1">
            <a:spLocks noGrp="1"/>
          </p:cNvSpPr>
          <p:nvPr>
            <p:ph type="body" idx="1"/>
          </p:nvPr>
        </p:nvSpPr>
        <p:spPr>
          <a:xfrm>
            <a:off x="106680" y="1600201"/>
            <a:ext cx="4846320" cy="4343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Science + art contributions by Polish-German Lutheran astronomer </a:t>
            </a:r>
            <a:r>
              <a:rPr lang="en-US" sz="2800" u="sng" dirty="0"/>
              <a:t>Johannes Hevelius</a:t>
            </a:r>
            <a:endParaRPr u="sng" dirty="0"/>
          </a:p>
          <a:p>
            <a:pPr marL="341313" lvl="0" indent="-341313" algn="l" rtl="0">
              <a:lnSpc>
                <a:spcPct val="97000"/>
              </a:lnSpc>
              <a:spcBef>
                <a:spcPts val="800"/>
              </a:spcBef>
              <a:spcAft>
                <a:spcPts val="0"/>
              </a:spcAft>
              <a:buSzPts val="2400"/>
              <a:buChar char="•"/>
            </a:pPr>
            <a:r>
              <a:rPr lang="en-US" sz="2400" dirty="0">
                <a:solidFill>
                  <a:srgbClr val="0070C0"/>
                </a:solidFill>
              </a:rPr>
              <a:t>“… Hevelius realized that improved observations need to be matched by excellence in </a:t>
            </a:r>
            <a:r>
              <a:rPr lang="en-US" sz="2400" dirty="0" err="1">
                <a:solidFill>
                  <a:srgbClr val="0070C0"/>
                </a:solidFill>
              </a:rPr>
              <a:t>draughtsmanship</a:t>
            </a:r>
            <a:r>
              <a:rPr lang="en-US" sz="2400" dirty="0">
                <a:solidFill>
                  <a:srgbClr val="0070C0"/>
                </a:solidFill>
              </a:rPr>
              <a:t> … therefore, he trained himself to engrave in copper …” </a:t>
            </a:r>
            <a:r>
              <a:rPr lang="en-US" sz="2400" dirty="0"/>
              <a:t>(Blatchford 2016)</a:t>
            </a:r>
            <a:endParaRPr dirty="0"/>
          </a:p>
        </p:txBody>
      </p:sp>
      <p:sp>
        <p:nvSpPr>
          <p:cNvPr id="248" name="Google Shape;248;p18"/>
          <p:cNvSpPr txBox="1">
            <a:spLocks noGrp="1"/>
          </p:cNvSpPr>
          <p:nvPr>
            <p:ph type="title"/>
          </p:nvPr>
        </p:nvSpPr>
        <p:spPr>
          <a:xfrm>
            <a:off x="0" y="128588"/>
            <a:ext cx="4953000" cy="14716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b="1" dirty="0"/>
              <a:t>1647 Darkened Room </a:t>
            </a:r>
            <a:br>
              <a:rPr lang="en-US" sz="3600" b="1" dirty="0"/>
            </a:br>
            <a:r>
              <a:rPr lang="en-US" sz="3600" b="1" dirty="0"/>
              <a:t>(Camera Obscura)</a:t>
            </a:r>
            <a:endParaRPr dirty="0"/>
          </a:p>
        </p:txBody>
      </p:sp>
      <p:pic>
        <p:nvPicPr>
          <p:cNvPr id="249" name="Google Shape;249;p18"/>
          <p:cNvPicPr preferRelativeResize="0"/>
          <p:nvPr/>
        </p:nvPicPr>
        <p:blipFill rotWithShape="1">
          <a:blip r:embed="rId3">
            <a:alphaModFix/>
          </a:blip>
          <a:srcRect/>
          <a:stretch/>
        </p:blipFill>
        <p:spPr>
          <a:xfrm>
            <a:off x="5137020" y="609600"/>
            <a:ext cx="4006979" cy="4718049"/>
          </a:xfrm>
          <a:prstGeom prst="rect">
            <a:avLst/>
          </a:prstGeom>
          <a:noFill/>
          <a:ln>
            <a:noFill/>
          </a:ln>
        </p:spPr>
      </p:pic>
      <p:sp>
        <p:nvSpPr>
          <p:cNvPr id="250" name="Google Shape;250;p18"/>
          <p:cNvSpPr txBox="1"/>
          <p:nvPr/>
        </p:nvSpPr>
        <p:spPr>
          <a:xfrm>
            <a:off x="5257800" y="5327649"/>
            <a:ext cx="36576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70C0"/>
                </a:solidFill>
                <a:latin typeface="Arial"/>
                <a:ea typeface="Arial"/>
                <a:cs typeface="Arial"/>
                <a:sym typeface="Arial"/>
              </a:rPr>
              <a:t>Used to project images of sun on a screen, for safe observations </a:t>
            </a:r>
            <a:endParaRPr/>
          </a:p>
        </p:txBody>
      </p:sp>
      <p:sp>
        <p:nvSpPr>
          <p:cNvPr id="251" name="Google Shape;251;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9"/>
          <p:cNvSpPr txBox="1">
            <a:spLocks noGrp="1"/>
          </p:cNvSpPr>
          <p:nvPr>
            <p:ph type="body" idx="1"/>
          </p:nvPr>
        </p:nvSpPr>
        <p:spPr>
          <a:xfrm>
            <a:off x="0" y="1835784"/>
            <a:ext cx="3810000" cy="4419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 </a:t>
            </a:r>
            <a:r>
              <a:rPr lang="en-US" dirty="0">
                <a:solidFill>
                  <a:srgbClr val="0070C0"/>
                </a:solidFill>
              </a:rPr>
              <a:t>“…solar eclipses were the perfect choice for illustrating the traumatic light described in the Gospel,”</a:t>
            </a:r>
          </a:p>
          <a:p>
            <a:pPr marL="798513" lvl="1" indent="-341313">
              <a:spcBef>
                <a:spcPts val="0"/>
              </a:spcBef>
              <a:buSzPts val="3200"/>
              <a:buChar char="•"/>
            </a:pPr>
            <a:r>
              <a:rPr lang="en-US" dirty="0"/>
              <a:t>(Blatchford 2016)</a:t>
            </a:r>
            <a:endParaRPr dirty="0"/>
          </a:p>
        </p:txBody>
      </p:sp>
      <p:sp>
        <p:nvSpPr>
          <p:cNvPr id="257" name="Google Shape;257;p19"/>
          <p:cNvSpPr txBox="1">
            <a:spLocks noGrp="1"/>
          </p:cNvSpPr>
          <p:nvPr>
            <p:ph type="title"/>
          </p:nvPr>
        </p:nvSpPr>
        <p:spPr>
          <a:xfrm>
            <a:off x="-41075" y="135675"/>
            <a:ext cx="4267200" cy="1700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1655 Philippe de Champaigne</a:t>
            </a:r>
            <a:endParaRPr sz="4000" b="1"/>
          </a:p>
        </p:txBody>
      </p:sp>
      <p:pic>
        <p:nvPicPr>
          <p:cNvPr id="258" name="Google Shape;258;p19"/>
          <p:cNvPicPr preferRelativeResize="0"/>
          <p:nvPr/>
        </p:nvPicPr>
        <p:blipFill rotWithShape="1">
          <a:blip r:embed="rId3">
            <a:alphaModFix/>
          </a:blip>
          <a:srcRect/>
          <a:stretch/>
        </p:blipFill>
        <p:spPr>
          <a:xfrm>
            <a:off x="4363448" y="74612"/>
            <a:ext cx="4780552" cy="5422900"/>
          </a:xfrm>
          <a:prstGeom prst="rect">
            <a:avLst/>
          </a:prstGeom>
          <a:noFill/>
          <a:ln>
            <a:noFill/>
          </a:ln>
        </p:spPr>
      </p:pic>
      <p:sp>
        <p:nvSpPr>
          <p:cNvPr id="259" name="Google Shape;259;p19"/>
          <p:cNvSpPr txBox="1"/>
          <p:nvPr/>
        </p:nvSpPr>
        <p:spPr>
          <a:xfrm>
            <a:off x="4267201" y="5638800"/>
            <a:ext cx="4343399" cy="83099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solidFill>
                  <a:srgbClr val="0070C0"/>
                </a:solidFill>
                <a:latin typeface="Arial"/>
                <a:ea typeface="Arial"/>
                <a:cs typeface="Arial"/>
                <a:sym typeface="Arial"/>
              </a:rPr>
              <a:t>Musée</a:t>
            </a:r>
            <a:r>
              <a:rPr lang="en-US" sz="2400" b="1" dirty="0">
                <a:solidFill>
                  <a:srgbClr val="0070C0"/>
                </a:solidFill>
                <a:latin typeface="Arial"/>
                <a:ea typeface="Arial"/>
                <a:cs typeface="Arial"/>
                <a:sym typeface="Arial"/>
              </a:rPr>
              <a:t> des Beaux Arts, Grenoble, France</a:t>
            </a:r>
            <a:r>
              <a:rPr lang="en-US" sz="1800" b="1" dirty="0">
                <a:solidFill>
                  <a:srgbClr val="0070C0"/>
                </a:solidFill>
                <a:latin typeface="Arial"/>
                <a:ea typeface="Arial"/>
                <a:cs typeface="Arial"/>
                <a:sym typeface="Arial"/>
              </a:rPr>
              <a:t> </a:t>
            </a:r>
            <a:endParaRPr dirty="0"/>
          </a:p>
        </p:txBody>
      </p:sp>
      <p:sp>
        <p:nvSpPr>
          <p:cNvPr id="260" name="Google Shape;260;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a:spLocks noGrp="1"/>
          </p:cNvSpPr>
          <p:nvPr>
            <p:ph type="body" idx="1"/>
          </p:nvPr>
        </p:nvSpPr>
        <p:spPr>
          <a:xfrm>
            <a:off x="0" y="1576301"/>
            <a:ext cx="5638800" cy="5080062"/>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solidFill>
                  <a:srgbClr val="C00000"/>
                </a:solidFill>
              </a:rPr>
              <a:t>Petroglyph</a:t>
            </a:r>
            <a:r>
              <a:rPr lang="en-US" dirty="0"/>
              <a:t>, Ku-</a:t>
            </a:r>
            <a:r>
              <a:rPr lang="en-US" dirty="0" err="1"/>
              <a:t>rin</a:t>
            </a:r>
            <a:r>
              <a:rPr lang="en-US" dirty="0"/>
              <a:t>-gai Chase Nat’l Park, NSW, Australia</a:t>
            </a:r>
          </a:p>
          <a:p>
            <a:pPr marL="798513" lvl="1" indent="-341313">
              <a:spcBef>
                <a:spcPts val="0"/>
              </a:spcBef>
              <a:buSzPts val="3200"/>
              <a:buChar char="•"/>
            </a:pPr>
            <a:r>
              <a:rPr lang="en-US" dirty="0"/>
              <a:t>24 km from central Sydney</a:t>
            </a:r>
            <a:endParaRPr dirty="0"/>
          </a:p>
          <a:p>
            <a:pPr marL="341313" lvl="0" indent="-341313" algn="l" rtl="0">
              <a:lnSpc>
                <a:spcPct val="97000"/>
              </a:lnSpc>
              <a:spcBef>
                <a:spcPts val="800"/>
              </a:spcBef>
              <a:spcAft>
                <a:spcPts val="0"/>
              </a:spcAft>
              <a:buSzPts val="3200"/>
              <a:buChar char="•"/>
            </a:pPr>
            <a:r>
              <a:rPr lang="en-US" dirty="0"/>
              <a:t>For many aboriginal communities, </a:t>
            </a:r>
            <a:r>
              <a:rPr lang="en-US" dirty="0">
                <a:solidFill>
                  <a:srgbClr val="0070C0"/>
                </a:solidFill>
              </a:rPr>
              <a:t>eclipses associated with fear</a:t>
            </a:r>
            <a:endParaRPr dirty="0">
              <a:solidFill>
                <a:srgbClr val="0070C0"/>
              </a:solidFill>
            </a:endParaRPr>
          </a:p>
          <a:p>
            <a:pPr marL="798513" lvl="1" indent="-341313">
              <a:spcBef>
                <a:spcPts val="800"/>
              </a:spcBef>
              <a:buSzPts val="3200"/>
              <a:buChar char="•"/>
            </a:pPr>
            <a:r>
              <a:rPr lang="en-US" dirty="0"/>
              <a:t>Sun associated with woman, Moon a man</a:t>
            </a:r>
            <a:endParaRPr dirty="0"/>
          </a:p>
          <a:p>
            <a:pPr marL="798513" lvl="1" indent="-341313">
              <a:spcBef>
                <a:spcPts val="800"/>
              </a:spcBef>
              <a:buSzPts val="3200"/>
              <a:buChar char="•"/>
            </a:pPr>
            <a:r>
              <a:rPr lang="en-US" u="sng" dirty="0">
                <a:solidFill>
                  <a:srgbClr val="0070C0"/>
                </a:solidFill>
                <a:hlinkClick r:id="rId3">
                  <a:extLst>
                    <a:ext uri="{A12FA001-AC4F-418D-AE19-62706E023703}">
                      <ahyp:hlinkClr xmlns:ahyp="http://schemas.microsoft.com/office/drawing/2018/hyperlinkcolor" val="tx"/>
                    </a:ext>
                  </a:extLst>
                </a:hlinkClick>
              </a:rPr>
              <a:t>link</a:t>
            </a:r>
            <a:r>
              <a:rPr lang="en-US" dirty="0"/>
              <a:t> </a:t>
            </a:r>
            <a:endParaRPr dirty="0"/>
          </a:p>
        </p:txBody>
      </p:sp>
      <p:sp>
        <p:nvSpPr>
          <p:cNvPr id="104" name="Google Shape;104;p2"/>
          <p:cNvSpPr txBox="1">
            <a:spLocks noGrp="1"/>
          </p:cNvSpPr>
          <p:nvPr>
            <p:ph type="title"/>
          </p:nvPr>
        </p:nvSpPr>
        <p:spPr>
          <a:xfrm>
            <a:off x="1217500" y="128600"/>
            <a:ext cx="4573800" cy="1319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Australian Aborigines</a:t>
            </a:r>
            <a:endParaRPr/>
          </a:p>
        </p:txBody>
      </p:sp>
      <p:pic>
        <p:nvPicPr>
          <p:cNvPr id="105" name="Google Shape;105;p2"/>
          <p:cNvPicPr preferRelativeResize="0"/>
          <p:nvPr/>
        </p:nvPicPr>
        <p:blipFill rotWithShape="1">
          <a:blip r:embed="rId4">
            <a:alphaModFix/>
          </a:blip>
          <a:srcRect/>
          <a:stretch/>
        </p:blipFill>
        <p:spPr>
          <a:xfrm>
            <a:off x="5943600" y="304800"/>
            <a:ext cx="3200400" cy="6351563"/>
          </a:xfrm>
          <a:prstGeom prst="rect">
            <a:avLst/>
          </a:prstGeom>
          <a:noFill/>
          <a:ln>
            <a:noFill/>
          </a:ln>
        </p:spPr>
      </p:pic>
      <p:sp>
        <p:nvSpPr>
          <p:cNvPr id="106" name="Google Shape;106;p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0"/>
          <p:cNvSpPr txBox="1">
            <a:spLocks noGrp="1"/>
          </p:cNvSpPr>
          <p:nvPr>
            <p:ph type="body" idx="1"/>
          </p:nvPr>
        </p:nvSpPr>
        <p:spPr>
          <a:xfrm>
            <a:off x="381000" y="4988245"/>
            <a:ext cx="8072120" cy="1676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Historical artwork during solar eclipse of 3 May 1715.  </a:t>
            </a:r>
            <a:r>
              <a:rPr lang="en-US" i="1" dirty="0">
                <a:solidFill>
                  <a:srgbClr val="0070C0"/>
                </a:solidFill>
              </a:rPr>
              <a:t>Note city wall and people in everyday life.  </a:t>
            </a:r>
            <a:r>
              <a:rPr lang="en-US" dirty="0"/>
              <a:t>Roy. Astron. Soc. </a:t>
            </a:r>
            <a:r>
              <a:rPr lang="en-US" u="sng" dirty="0">
                <a:solidFill>
                  <a:srgbClr val="0070C0"/>
                </a:solidFill>
                <a:hlinkClick r:id="rId3">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266" name="Google Shape;266;p20"/>
          <p:cNvSpPr txBox="1">
            <a:spLocks noGrp="1"/>
          </p:cNvSpPr>
          <p:nvPr>
            <p:ph type="title"/>
          </p:nvPr>
        </p:nvSpPr>
        <p:spPr>
          <a:xfrm>
            <a:off x="0" y="128588"/>
            <a:ext cx="9144000" cy="1056324"/>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1715 Leipzig</a:t>
            </a:r>
            <a:endParaRPr dirty="0"/>
          </a:p>
        </p:txBody>
      </p:sp>
      <p:pic>
        <p:nvPicPr>
          <p:cNvPr id="267" name="Google Shape;267;p20"/>
          <p:cNvPicPr preferRelativeResize="0"/>
          <p:nvPr/>
        </p:nvPicPr>
        <p:blipFill rotWithShape="1">
          <a:blip r:embed="rId4">
            <a:alphaModFix/>
          </a:blip>
          <a:srcRect/>
          <a:stretch/>
        </p:blipFill>
        <p:spPr>
          <a:xfrm>
            <a:off x="381000" y="1184912"/>
            <a:ext cx="8382000" cy="3803333"/>
          </a:xfrm>
          <a:prstGeom prst="rect">
            <a:avLst/>
          </a:prstGeom>
          <a:noFill/>
          <a:ln>
            <a:noFill/>
          </a:ln>
        </p:spPr>
      </p:pic>
      <p:sp>
        <p:nvSpPr>
          <p:cNvPr id="268" name="Google Shape;268;p2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1"/>
          <p:cNvSpPr txBox="1">
            <a:spLocks noGrp="1"/>
          </p:cNvSpPr>
          <p:nvPr>
            <p:ph type="body" idx="1"/>
          </p:nvPr>
        </p:nvSpPr>
        <p:spPr>
          <a:xfrm>
            <a:off x="226060" y="1905000"/>
            <a:ext cx="4803140" cy="4800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i="1" dirty="0">
                <a:solidFill>
                  <a:srgbClr val="0070C0"/>
                </a:solidFill>
              </a:rPr>
              <a:t>Vision of St. Benedict</a:t>
            </a:r>
            <a:r>
              <a:rPr lang="en-US" dirty="0"/>
              <a:t>, monastery church of </a:t>
            </a:r>
            <a:r>
              <a:rPr lang="en-US" dirty="0" err="1"/>
              <a:t>Weltenburg</a:t>
            </a:r>
            <a:r>
              <a:rPr lang="en-US" dirty="0"/>
              <a:t>, Germany</a:t>
            </a:r>
            <a:endParaRPr dirty="0"/>
          </a:p>
          <a:p>
            <a:pPr marL="341313" lvl="0" indent="-341313" algn="l" rtl="0">
              <a:lnSpc>
                <a:spcPct val="97000"/>
              </a:lnSpc>
              <a:spcBef>
                <a:spcPts val="800"/>
              </a:spcBef>
              <a:spcAft>
                <a:spcPts val="0"/>
              </a:spcAft>
              <a:buSzPts val="3200"/>
              <a:buChar char="•"/>
            </a:pPr>
            <a:r>
              <a:rPr lang="en-US" dirty="0"/>
              <a:t>St. Benedict blessed with vision of creation in beam of sunlight</a:t>
            </a:r>
            <a:endParaRPr dirty="0"/>
          </a:p>
          <a:p>
            <a:pPr marL="741363" lvl="1" indent="-284163" algn="l" rtl="0">
              <a:lnSpc>
                <a:spcPct val="97000"/>
              </a:lnSpc>
              <a:spcBef>
                <a:spcPts val="700"/>
              </a:spcBef>
              <a:spcAft>
                <a:spcPts val="0"/>
              </a:spcAft>
              <a:buSzPts val="2800"/>
              <a:buChar char="–"/>
            </a:pPr>
            <a:r>
              <a:rPr lang="en-US" i="1" dirty="0">
                <a:solidFill>
                  <a:srgbClr val="C00000"/>
                </a:solidFill>
              </a:rPr>
              <a:t>May show diamond ring effect and Baily’s beads</a:t>
            </a:r>
            <a:endParaRPr dirty="0">
              <a:solidFill>
                <a:srgbClr val="C00000"/>
              </a:solidFill>
            </a:endParaRPr>
          </a:p>
        </p:txBody>
      </p:sp>
      <p:sp>
        <p:nvSpPr>
          <p:cNvPr id="274" name="Google Shape;274;p21"/>
          <p:cNvSpPr txBox="1">
            <a:spLocks noGrp="1"/>
          </p:cNvSpPr>
          <p:nvPr>
            <p:ph type="title"/>
          </p:nvPr>
        </p:nvSpPr>
        <p:spPr>
          <a:xfrm>
            <a:off x="226060" y="101600"/>
            <a:ext cx="5034281" cy="164084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1735 Cosmas Damian Asam</a:t>
            </a:r>
            <a:endParaRPr sz="4000" b="1"/>
          </a:p>
        </p:txBody>
      </p:sp>
      <p:pic>
        <p:nvPicPr>
          <p:cNvPr id="275" name="Google Shape;275;p21"/>
          <p:cNvPicPr preferRelativeResize="0"/>
          <p:nvPr/>
        </p:nvPicPr>
        <p:blipFill rotWithShape="1">
          <a:blip r:embed="rId3">
            <a:alphaModFix/>
          </a:blip>
          <a:srcRect/>
          <a:stretch/>
        </p:blipFill>
        <p:spPr>
          <a:xfrm>
            <a:off x="5491482" y="132080"/>
            <a:ext cx="3532728" cy="5257800"/>
          </a:xfrm>
          <a:prstGeom prst="rect">
            <a:avLst/>
          </a:prstGeom>
          <a:noFill/>
          <a:ln>
            <a:noFill/>
          </a:ln>
        </p:spPr>
      </p:pic>
      <p:sp>
        <p:nvSpPr>
          <p:cNvPr id="276" name="Google Shape;276;p21"/>
          <p:cNvSpPr txBox="1"/>
          <p:nvPr/>
        </p:nvSpPr>
        <p:spPr>
          <a:xfrm>
            <a:off x="5250181" y="5429071"/>
            <a:ext cx="38862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70C0"/>
                </a:solidFill>
                <a:latin typeface="Arial"/>
                <a:ea typeface="Arial"/>
                <a:cs typeface="Arial"/>
                <a:sym typeface="Arial"/>
              </a:rPr>
              <a:t>Olson &amp; Pasachoff 2011, Astron. Soc. Pacific conf. ser., 441, 205-15 </a:t>
            </a:r>
            <a:endParaRPr/>
          </a:p>
        </p:txBody>
      </p:sp>
      <p:sp>
        <p:nvSpPr>
          <p:cNvPr id="277" name="Google Shape;277;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2"/>
          <p:cNvSpPr txBox="1">
            <a:spLocks noGrp="1"/>
          </p:cNvSpPr>
          <p:nvPr>
            <p:ph type="body" idx="1"/>
          </p:nvPr>
        </p:nvSpPr>
        <p:spPr>
          <a:xfrm>
            <a:off x="342900" y="1625600"/>
            <a:ext cx="4229100" cy="4089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Giuseppe Simonelli</a:t>
            </a:r>
            <a:r>
              <a:rPr lang="en-US" dirty="0"/>
              <a:t> et al. Depiction of solar eclipse in ancient Rome.</a:t>
            </a:r>
            <a:endParaRPr dirty="0"/>
          </a:p>
          <a:p>
            <a:pPr marL="341313" lvl="0" indent="-341313" algn="l" rtl="0">
              <a:lnSpc>
                <a:spcPct val="97000"/>
              </a:lnSpc>
              <a:spcBef>
                <a:spcPts val="800"/>
              </a:spcBef>
              <a:spcAft>
                <a:spcPts val="0"/>
              </a:spcAft>
              <a:buSzPts val="3200"/>
              <a:buChar char="•"/>
            </a:pPr>
            <a:r>
              <a:rPr lang="en-US" dirty="0"/>
              <a:t>Dionysus (Bacchus) with legions (left) and followers (right) </a:t>
            </a:r>
            <a:r>
              <a:rPr lang="en-US" u="sng" dirty="0">
                <a:solidFill>
                  <a:srgbClr val="0070C0"/>
                </a:solidFill>
                <a:hlinkClick r:id="rId3">
                  <a:extLst>
                    <a:ext uri="{A12FA001-AC4F-418D-AE19-62706E023703}">
                      <ahyp:hlinkClr xmlns:ahyp="http://schemas.microsoft.com/office/drawing/2018/hyperlinkcolor" val="tx"/>
                    </a:ext>
                  </a:extLst>
                </a:hlinkClick>
              </a:rPr>
              <a:t>LINK </a:t>
            </a:r>
            <a:endParaRPr dirty="0">
              <a:solidFill>
                <a:srgbClr val="0070C0"/>
              </a:solidFill>
            </a:endParaRPr>
          </a:p>
        </p:txBody>
      </p:sp>
      <p:sp>
        <p:nvSpPr>
          <p:cNvPr id="283" name="Google Shape;283;p22"/>
          <p:cNvSpPr txBox="1">
            <a:spLocks noGrp="1"/>
          </p:cNvSpPr>
          <p:nvPr>
            <p:ph type="title"/>
          </p:nvPr>
        </p:nvSpPr>
        <p:spPr>
          <a:xfrm>
            <a:off x="0" y="128588"/>
            <a:ext cx="4800600" cy="1471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1747 </a:t>
            </a:r>
            <a:r>
              <a:rPr lang="en-US" sz="4000" b="1" i="1" dirty="0"/>
              <a:t>Scientia </a:t>
            </a:r>
            <a:r>
              <a:rPr lang="en-US" sz="4000" b="1" i="1" dirty="0" err="1"/>
              <a:t>Eclipsium</a:t>
            </a:r>
            <a:endParaRPr sz="4000" b="1" i="1" dirty="0"/>
          </a:p>
        </p:txBody>
      </p:sp>
      <p:pic>
        <p:nvPicPr>
          <p:cNvPr id="284" name="Google Shape;284;p22"/>
          <p:cNvPicPr preferRelativeResize="0"/>
          <p:nvPr/>
        </p:nvPicPr>
        <p:blipFill rotWithShape="1">
          <a:blip r:embed="rId4">
            <a:alphaModFix/>
          </a:blip>
          <a:srcRect/>
          <a:stretch/>
        </p:blipFill>
        <p:spPr>
          <a:xfrm>
            <a:off x="4953002" y="0"/>
            <a:ext cx="4195317" cy="5877852"/>
          </a:xfrm>
          <a:prstGeom prst="rect">
            <a:avLst/>
          </a:prstGeom>
          <a:noFill/>
          <a:ln>
            <a:noFill/>
          </a:ln>
        </p:spPr>
      </p:pic>
      <p:sp>
        <p:nvSpPr>
          <p:cNvPr id="285" name="Google Shape;285;p22"/>
          <p:cNvSpPr txBox="1"/>
          <p:nvPr/>
        </p:nvSpPr>
        <p:spPr>
          <a:xfrm>
            <a:off x="337820" y="5908624"/>
            <a:ext cx="8686800" cy="83099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dirty="0">
                <a:solidFill>
                  <a:srgbClr val="0070C0"/>
                </a:solidFill>
                <a:latin typeface="Arial"/>
                <a:ea typeface="Arial"/>
                <a:cs typeface="Arial"/>
                <a:sym typeface="Arial"/>
              </a:rPr>
              <a:t>“Gazing at the unprecedented eclipse, Dionysus says that either </a:t>
            </a:r>
            <a:r>
              <a:rPr lang="en-US" sz="2400" i="1" dirty="0">
                <a:solidFill>
                  <a:schemeClr val="tx1"/>
                </a:solidFill>
                <a:latin typeface="Arial"/>
                <a:ea typeface="Arial"/>
                <a:cs typeface="Arial"/>
                <a:sym typeface="Arial"/>
              </a:rPr>
              <a:t>God or the sun is in mourning</a:t>
            </a:r>
            <a:r>
              <a:rPr lang="en-US" sz="2400" i="1" dirty="0">
                <a:solidFill>
                  <a:srgbClr val="0070C0"/>
                </a:solidFill>
                <a:latin typeface="Arial"/>
                <a:ea typeface="Arial"/>
                <a:cs typeface="Arial"/>
                <a:sym typeface="Arial"/>
              </a:rPr>
              <a:t> for the suffering of man.</a:t>
            </a:r>
            <a:endParaRPr dirty="0"/>
          </a:p>
        </p:txBody>
      </p:sp>
      <p:sp>
        <p:nvSpPr>
          <p:cNvPr id="286" name="Google Shape;286;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3"/>
          <p:cNvSpPr txBox="1">
            <a:spLocks noGrp="1"/>
          </p:cNvSpPr>
          <p:nvPr>
            <p:ph type="body" idx="1"/>
          </p:nvPr>
        </p:nvSpPr>
        <p:spPr>
          <a:xfrm>
            <a:off x="0" y="1400809"/>
            <a:ext cx="3282022" cy="545719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Antonio de Ulloa</a:t>
            </a:r>
            <a:r>
              <a:rPr lang="en-US" dirty="0"/>
              <a:t>, Spanish general, explorer, author and astronomer.  Corona during eclipse, surrounded by stars (‘c’).  </a:t>
            </a:r>
            <a:r>
              <a:rPr lang="en-US" u="sng" dirty="0">
                <a:solidFill>
                  <a:srgbClr val="0070C0"/>
                </a:solidFill>
                <a:hlinkClick r:id="rId3">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292" name="Google Shape;292;p23"/>
          <p:cNvSpPr txBox="1">
            <a:spLocks noGrp="1"/>
          </p:cNvSpPr>
          <p:nvPr>
            <p:ph type="title"/>
          </p:nvPr>
        </p:nvSpPr>
        <p:spPr>
          <a:xfrm>
            <a:off x="0" y="128588"/>
            <a:ext cx="9144000"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June 24, 1778 Corona, A. de Ulloa</a:t>
            </a:r>
            <a:endParaRPr/>
          </a:p>
        </p:txBody>
      </p:sp>
      <p:pic>
        <p:nvPicPr>
          <p:cNvPr id="293" name="Google Shape;293;p23"/>
          <p:cNvPicPr preferRelativeResize="0"/>
          <p:nvPr/>
        </p:nvPicPr>
        <p:blipFill rotWithShape="1">
          <a:blip r:embed="rId4">
            <a:alphaModFix/>
          </a:blip>
          <a:srcRect/>
          <a:stretch/>
        </p:blipFill>
        <p:spPr>
          <a:xfrm>
            <a:off x="3282022" y="1295400"/>
            <a:ext cx="5593708" cy="3733800"/>
          </a:xfrm>
          <a:prstGeom prst="rect">
            <a:avLst/>
          </a:prstGeom>
          <a:noFill/>
          <a:ln>
            <a:noFill/>
          </a:ln>
        </p:spPr>
      </p:pic>
      <p:sp>
        <p:nvSpPr>
          <p:cNvPr id="294" name="Google Shape;294;p23"/>
          <p:cNvSpPr txBox="1"/>
          <p:nvPr/>
        </p:nvSpPr>
        <p:spPr>
          <a:xfrm>
            <a:off x="3739243" y="5324256"/>
            <a:ext cx="4988258" cy="120028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dirty="0">
                <a:solidFill>
                  <a:srgbClr val="0070C0"/>
                </a:solidFill>
                <a:latin typeface="Arial"/>
                <a:ea typeface="Arial"/>
                <a:cs typeface="Arial"/>
                <a:sym typeface="Arial"/>
              </a:rPr>
              <a:t>Corona during eclipse, surrounded by stars (‘c’).  </a:t>
            </a:r>
            <a:r>
              <a:rPr lang="en-US" sz="2400" b="1" i="1" dirty="0">
                <a:solidFill>
                  <a:srgbClr val="C00000"/>
                </a:solidFill>
              </a:rPr>
              <a:t>S</a:t>
            </a:r>
            <a:r>
              <a:rPr lang="en-US" sz="2400" b="1" i="1" dirty="0">
                <a:solidFill>
                  <a:srgbClr val="C00000"/>
                </a:solidFill>
                <a:latin typeface="Arial"/>
                <a:ea typeface="Arial"/>
                <a:cs typeface="Arial"/>
                <a:sym typeface="Arial"/>
              </a:rPr>
              <a:t>tart of more scientific realism.</a:t>
            </a:r>
            <a:r>
              <a:rPr lang="en-US" sz="2400" b="1" i="1" dirty="0">
                <a:solidFill>
                  <a:srgbClr val="0070C0"/>
                </a:solidFill>
                <a:latin typeface="Arial"/>
                <a:ea typeface="Arial"/>
                <a:cs typeface="Arial"/>
                <a:sym typeface="Arial"/>
              </a:rPr>
              <a:t>  </a:t>
            </a:r>
            <a:r>
              <a:rPr lang="en-US" sz="2400" b="1" i="1" u="sng" dirty="0">
                <a:solidFill>
                  <a:srgbClr val="0070C0"/>
                </a:solidFill>
                <a:latin typeface="Arial"/>
                <a:ea typeface="Arial"/>
                <a:cs typeface="Arial"/>
                <a:sym typeface="Arial"/>
                <a:hlinkClick r:id="rId3">
                  <a:extLst>
                    <a:ext uri="{A12FA001-AC4F-418D-AE19-62706E023703}">
                      <ahyp:hlinkClr xmlns:ahyp="http://schemas.microsoft.com/office/drawing/2018/hyperlinkcolor" val="tx"/>
                    </a:ext>
                  </a:extLst>
                </a:hlinkClick>
              </a:rPr>
              <a:t>LINK</a:t>
            </a:r>
            <a:endParaRPr sz="2400" b="1" i="1" dirty="0">
              <a:solidFill>
                <a:srgbClr val="0070C0"/>
              </a:solidFill>
              <a:latin typeface="Arial"/>
              <a:ea typeface="Arial"/>
              <a:cs typeface="Arial"/>
              <a:sym typeface="Arial"/>
            </a:endParaRPr>
          </a:p>
        </p:txBody>
      </p:sp>
      <p:sp>
        <p:nvSpPr>
          <p:cNvPr id="295" name="Google Shape;295;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0" name="Google Shape;300;p24"/>
          <p:cNvSpPr txBox="1">
            <a:spLocks noGrp="1"/>
          </p:cNvSpPr>
          <p:nvPr>
            <p:ph type="body" idx="1"/>
          </p:nvPr>
        </p:nvSpPr>
        <p:spPr>
          <a:xfrm>
            <a:off x="457200"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a:p>
        </p:txBody>
      </p:sp>
      <p:sp>
        <p:nvSpPr>
          <p:cNvPr id="301" name="Google Shape;301;p24"/>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1827 Gallo Gallina</a:t>
            </a:r>
            <a:endParaRPr sz="4000" b="1"/>
          </a:p>
        </p:txBody>
      </p:sp>
      <p:sp>
        <p:nvSpPr>
          <p:cNvPr id="302" name="Google Shape;302;p2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body" idx="1"/>
          </p:nvPr>
        </p:nvSpPr>
        <p:spPr>
          <a:xfrm>
            <a:off x="126804" y="1783080"/>
            <a:ext cx="4510841" cy="492252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 scientific concepts and ideas were permeating wider popular culture…” </a:t>
            </a:r>
            <a:endParaRPr dirty="0"/>
          </a:p>
          <a:p>
            <a:pPr marL="741363" lvl="1" indent="-284163" algn="l" rtl="0">
              <a:lnSpc>
                <a:spcPct val="97000"/>
              </a:lnSpc>
              <a:spcBef>
                <a:spcPts val="700"/>
              </a:spcBef>
              <a:spcAft>
                <a:spcPts val="0"/>
              </a:spcAft>
              <a:buSzPts val="2400"/>
              <a:buChar char="–"/>
            </a:pPr>
            <a:r>
              <a:rPr lang="en-US" sz="2400" i="1" dirty="0">
                <a:solidFill>
                  <a:srgbClr val="0070C0"/>
                </a:solidFill>
              </a:rPr>
              <a:t>“… Wellington shown eclipsing King George IV and casting a shadow over England but not Ireland.  Wellington </a:t>
            </a:r>
            <a:r>
              <a:rPr lang="en-US" sz="2400" i="1" dirty="0" err="1">
                <a:solidFill>
                  <a:srgbClr val="0070C0"/>
                </a:solidFill>
              </a:rPr>
              <a:t>favoured</a:t>
            </a:r>
            <a:r>
              <a:rPr lang="en-US" sz="2400" i="1" dirty="0">
                <a:solidFill>
                  <a:srgbClr val="0070C0"/>
                </a:solidFill>
              </a:rPr>
              <a:t> Irish Catholic causes…” </a:t>
            </a:r>
            <a:endParaRPr i="1" dirty="0">
              <a:solidFill>
                <a:srgbClr val="0070C0"/>
              </a:solidFill>
            </a:endParaRPr>
          </a:p>
          <a:p>
            <a:pPr marL="798513" lvl="1" indent="-341313">
              <a:spcBef>
                <a:spcPts val="800"/>
              </a:spcBef>
              <a:buSzPts val="2800"/>
              <a:buChar char="•"/>
            </a:pPr>
            <a:r>
              <a:rPr lang="en-US" sz="2400" dirty="0"/>
              <a:t>(Blatchford 2016)</a:t>
            </a:r>
            <a:endParaRPr dirty="0"/>
          </a:p>
        </p:txBody>
      </p:sp>
      <p:sp>
        <p:nvSpPr>
          <p:cNvPr id="308" name="Google Shape;308;p25"/>
          <p:cNvSpPr txBox="1">
            <a:spLocks noGrp="1"/>
          </p:cNvSpPr>
          <p:nvPr>
            <p:ph type="title"/>
          </p:nvPr>
        </p:nvSpPr>
        <p:spPr>
          <a:xfrm>
            <a:off x="0" y="128588"/>
            <a:ext cx="5171045" cy="1624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1829 Satire: </a:t>
            </a:r>
            <a:r>
              <a:rPr lang="en-US" sz="4000" b="1" dirty="0" err="1"/>
              <a:t>Georgium</a:t>
            </a:r>
            <a:r>
              <a:rPr lang="en-US" sz="4000" b="1" dirty="0"/>
              <a:t> </a:t>
            </a:r>
            <a:r>
              <a:rPr lang="en-US" sz="4000" b="1" dirty="0" err="1"/>
              <a:t>Sidus</a:t>
            </a:r>
            <a:endParaRPr sz="4000" b="1" dirty="0"/>
          </a:p>
        </p:txBody>
      </p:sp>
      <p:pic>
        <p:nvPicPr>
          <p:cNvPr id="309" name="Google Shape;309;p25"/>
          <p:cNvPicPr preferRelativeResize="0"/>
          <p:nvPr/>
        </p:nvPicPr>
        <p:blipFill rotWithShape="1">
          <a:blip r:embed="rId3">
            <a:alphaModFix/>
          </a:blip>
          <a:srcRect/>
          <a:stretch/>
        </p:blipFill>
        <p:spPr>
          <a:xfrm>
            <a:off x="5328047" y="128588"/>
            <a:ext cx="3551398" cy="5000752"/>
          </a:xfrm>
          <a:prstGeom prst="rect">
            <a:avLst/>
          </a:prstGeom>
          <a:noFill/>
          <a:ln>
            <a:noFill/>
          </a:ln>
        </p:spPr>
      </p:pic>
      <p:sp>
        <p:nvSpPr>
          <p:cNvPr id="310" name="Google Shape;310;p25"/>
          <p:cNvSpPr txBox="1"/>
          <p:nvPr/>
        </p:nvSpPr>
        <p:spPr>
          <a:xfrm>
            <a:off x="4817533" y="5196343"/>
            <a:ext cx="4078845" cy="147732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dirty="0">
                <a:solidFill>
                  <a:srgbClr val="0070C0"/>
                </a:solidFill>
                <a:latin typeface="Arial"/>
                <a:ea typeface="Arial"/>
                <a:cs typeface="Arial"/>
                <a:sym typeface="Arial"/>
              </a:rPr>
              <a:t>The Irish-born </a:t>
            </a:r>
            <a:r>
              <a:rPr lang="en-US" sz="1800" b="1" i="1" dirty="0">
                <a:solidFill>
                  <a:schemeClr val="tx1"/>
                </a:solidFill>
                <a:latin typeface="Arial"/>
                <a:ea typeface="Arial"/>
                <a:cs typeface="Arial"/>
                <a:sym typeface="Arial"/>
              </a:rPr>
              <a:t>Arthur Wellesley, Duke of Wellington</a:t>
            </a:r>
            <a:r>
              <a:rPr lang="en-US" sz="1800" b="1" i="1" dirty="0">
                <a:solidFill>
                  <a:srgbClr val="0070C0"/>
                </a:solidFill>
                <a:latin typeface="Arial"/>
                <a:ea typeface="Arial"/>
                <a:cs typeface="Arial"/>
                <a:sym typeface="Arial"/>
              </a:rPr>
              <a:t>, then Prime Minister, was </a:t>
            </a:r>
            <a:r>
              <a:rPr lang="en-US" sz="1800" b="1" i="1" dirty="0">
                <a:solidFill>
                  <a:srgbClr val="C00000"/>
                </a:solidFill>
                <a:latin typeface="Arial"/>
                <a:ea typeface="Arial"/>
                <a:cs typeface="Arial"/>
                <a:sym typeface="Arial"/>
              </a:rPr>
              <a:t>attacked</a:t>
            </a:r>
            <a:r>
              <a:rPr lang="en-US" sz="1800" b="1" i="1" dirty="0">
                <a:solidFill>
                  <a:srgbClr val="0070C0"/>
                </a:solidFill>
                <a:latin typeface="Arial"/>
                <a:ea typeface="Arial"/>
                <a:cs typeface="Arial"/>
                <a:sym typeface="Arial"/>
              </a:rPr>
              <a:t> for the passage of the Roman Catholic Relief Act.</a:t>
            </a:r>
            <a:endParaRPr sz="1800" b="1" i="1" dirty="0">
              <a:solidFill>
                <a:srgbClr val="0070C0"/>
              </a:solidFill>
              <a:latin typeface="Arial"/>
              <a:ea typeface="Arial"/>
              <a:cs typeface="Arial"/>
              <a:sym typeface="Arial"/>
            </a:endParaRPr>
          </a:p>
        </p:txBody>
      </p:sp>
      <p:sp>
        <p:nvSpPr>
          <p:cNvPr id="311" name="Google Shape;311;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6"/>
          <p:cNvSpPr txBox="1">
            <a:spLocks noGrp="1"/>
          </p:cNvSpPr>
          <p:nvPr>
            <p:ph type="body" idx="1"/>
          </p:nvPr>
        </p:nvSpPr>
        <p:spPr>
          <a:xfrm>
            <a:off x="1" y="1447800"/>
            <a:ext cx="3428999" cy="379984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Johann Christian </a:t>
            </a:r>
            <a:r>
              <a:rPr lang="en-US" sz="2800" u="sng" dirty="0" err="1"/>
              <a:t>Schoeller</a:t>
            </a:r>
            <a:r>
              <a:rPr lang="en-US" sz="2800" dirty="0"/>
              <a:t> painted this scene depicting </a:t>
            </a:r>
            <a:r>
              <a:rPr lang="en-US" sz="2800" i="1" dirty="0">
                <a:solidFill>
                  <a:srgbClr val="C00000"/>
                </a:solidFill>
              </a:rPr>
              <a:t>crowds of people viewing the July 8, 1842, total solar eclipse </a:t>
            </a:r>
            <a:r>
              <a:rPr lang="en-US" sz="2800" dirty="0"/>
              <a:t>over Vienna, Austria.  </a:t>
            </a:r>
            <a:r>
              <a:rPr lang="en-US" sz="2800" u="sng" dirty="0">
                <a:solidFill>
                  <a:srgbClr val="0070C0"/>
                </a:solidFill>
                <a:hlinkClick r:id="rId3">
                  <a:extLst>
                    <a:ext uri="{A12FA001-AC4F-418D-AE19-62706E023703}">
                      <ahyp:hlinkClr xmlns:ahyp="http://schemas.microsoft.com/office/drawing/2018/hyperlinkcolor" val="tx"/>
                    </a:ext>
                  </a:extLst>
                </a:hlinkClick>
              </a:rPr>
              <a:t>LINK</a:t>
            </a:r>
            <a:endParaRPr sz="2800" dirty="0">
              <a:solidFill>
                <a:srgbClr val="0070C0"/>
              </a:solidFill>
            </a:endParaRPr>
          </a:p>
          <a:p>
            <a:pPr marL="341313" lvl="0" indent="-138113" algn="l" rtl="0">
              <a:lnSpc>
                <a:spcPct val="97000"/>
              </a:lnSpc>
              <a:spcBef>
                <a:spcPts val="800"/>
              </a:spcBef>
              <a:spcAft>
                <a:spcPts val="0"/>
              </a:spcAft>
              <a:buSzPts val="3200"/>
              <a:buNone/>
            </a:pPr>
            <a:endParaRPr dirty="0"/>
          </a:p>
        </p:txBody>
      </p:sp>
      <p:sp>
        <p:nvSpPr>
          <p:cNvPr id="317" name="Google Shape;317;p26"/>
          <p:cNvSpPr txBox="1">
            <a:spLocks noGrp="1"/>
          </p:cNvSpPr>
          <p:nvPr>
            <p:ph type="title"/>
          </p:nvPr>
        </p:nvSpPr>
        <p:spPr>
          <a:xfrm>
            <a:off x="0" y="128588"/>
            <a:ext cx="9144000"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1842 Vienna -  Schoeller</a:t>
            </a:r>
            <a:endParaRPr sz="4000" b="1"/>
          </a:p>
        </p:txBody>
      </p:sp>
      <p:pic>
        <p:nvPicPr>
          <p:cNvPr id="318" name="Google Shape;318;p26"/>
          <p:cNvPicPr preferRelativeResize="0"/>
          <p:nvPr/>
        </p:nvPicPr>
        <p:blipFill rotWithShape="1">
          <a:blip r:embed="rId4">
            <a:alphaModFix/>
          </a:blip>
          <a:srcRect/>
          <a:stretch/>
        </p:blipFill>
        <p:spPr>
          <a:xfrm>
            <a:off x="3429000" y="1295400"/>
            <a:ext cx="5438862" cy="3952240"/>
          </a:xfrm>
          <a:prstGeom prst="rect">
            <a:avLst/>
          </a:prstGeom>
          <a:noFill/>
          <a:ln>
            <a:noFill/>
          </a:ln>
        </p:spPr>
      </p:pic>
      <p:sp>
        <p:nvSpPr>
          <p:cNvPr id="319" name="Google Shape;319;p26"/>
          <p:cNvSpPr txBox="1"/>
          <p:nvPr/>
        </p:nvSpPr>
        <p:spPr>
          <a:xfrm>
            <a:off x="1219200" y="5445760"/>
            <a:ext cx="7239000" cy="107721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1">
                <a:solidFill>
                  <a:srgbClr val="0070C0"/>
                </a:solidFill>
                <a:latin typeface="Arial"/>
                <a:ea typeface="Arial"/>
                <a:cs typeface="Arial"/>
                <a:sym typeface="Arial"/>
              </a:rPr>
              <a:t>Eclipses have become something to be enjoyed by all people.</a:t>
            </a:r>
            <a:endParaRPr/>
          </a:p>
        </p:txBody>
      </p:sp>
      <p:sp>
        <p:nvSpPr>
          <p:cNvPr id="320" name="Google Shape;320;p2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7"/>
          <p:cNvSpPr txBox="1">
            <a:spLocks noGrp="1"/>
          </p:cNvSpPr>
          <p:nvPr>
            <p:ph type="body" idx="1"/>
          </p:nvPr>
        </p:nvSpPr>
        <p:spPr>
          <a:xfrm>
            <a:off x="132081" y="1227375"/>
            <a:ext cx="4267199"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a:t>
            </a:r>
            <a:r>
              <a:rPr lang="en-US" sz="2800" u="sng" dirty="0"/>
              <a:t>Jean Jacques Grandville</a:t>
            </a:r>
            <a:r>
              <a:rPr lang="en-US" sz="2800" dirty="0"/>
              <a:t> … shows an eclipse as a </a:t>
            </a:r>
            <a:r>
              <a:rPr lang="en-US" sz="2800" i="1" dirty="0">
                <a:solidFill>
                  <a:srgbClr val="0070C0"/>
                </a:solidFill>
              </a:rPr>
              <a:t>kiss between two lovers … rudely intruded upon by the gaze of an array of observational devices and, by implication, the bustling middle classes</a:t>
            </a:r>
            <a:r>
              <a:rPr lang="en-US" sz="2800" dirty="0">
                <a:solidFill>
                  <a:srgbClr val="0070C0"/>
                </a:solidFill>
              </a:rPr>
              <a:t>.” </a:t>
            </a:r>
            <a:endParaRPr dirty="0">
              <a:solidFill>
                <a:srgbClr val="0070C0"/>
              </a:solidFill>
            </a:endParaRPr>
          </a:p>
          <a:p>
            <a:pPr marL="798513" lvl="1" indent="-341313">
              <a:spcBef>
                <a:spcPts val="800"/>
              </a:spcBef>
              <a:buSzPts val="2800"/>
              <a:buChar char="•"/>
            </a:pPr>
            <a:r>
              <a:rPr lang="en-US" sz="2400" dirty="0"/>
              <a:t>Blatchford 2016, Olson &amp; </a:t>
            </a:r>
            <a:r>
              <a:rPr lang="en-US" sz="2400" dirty="0" err="1"/>
              <a:t>Pasachoff</a:t>
            </a:r>
            <a:r>
              <a:rPr lang="en-US" sz="2400" dirty="0"/>
              <a:t> 2011</a:t>
            </a:r>
            <a:endParaRPr dirty="0"/>
          </a:p>
        </p:txBody>
      </p:sp>
      <p:sp>
        <p:nvSpPr>
          <p:cNvPr id="326" name="Google Shape;326;p27"/>
          <p:cNvSpPr txBox="1">
            <a:spLocks noGrp="1"/>
          </p:cNvSpPr>
          <p:nvPr>
            <p:ph type="title"/>
          </p:nvPr>
        </p:nvSpPr>
        <p:spPr>
          <a:xfrm>
            <a:off x="0" y="128588"/>
            <a:ext cx="4572000"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1844 Grandville</a:t>
            </a:r>
            <a:endParaRPr/>
          </a:p>
        </p:txBody>
      </p:sp>
      <p:pic>
        <p:nvPicPr>
          <p:cNvPr id="327" name="Google Shape;327;p27"/>
          <p:cNvPicPr preferRelativeResize="0"/>
          <p:nvPr/>
        </p:nvPicPr>
        <p:blipFill rotWithShape="1">
          <a:blip r:embed="rId3">
            <a:alphaModFix/>
          </a:blip>
          <a:srcRect/>
          <a:stretch/>
        </p:blipFill>
        <p:spPr>
          <a:xfrm>
            <a:off x="4572000" y="138748"/>
            <a:ext cx="4592320" cy="5784670"/>
          </a:xfrm>
          <a:prstGeom prst="rect">
            <a:avLst/>
          </a:prstGeom>
          <a:noFill/>
          <a:ln>
            <a:noFill/>
          </a:ln>
        </p:spPr>
      </p:pic>
      <p:sp>
        <p:nvSpPr>
          <p:cNvPr id="328" name="Google Shape;328;p27"/>
          <p:cNvSpPr txBox="1"/>
          <p:nvPr/>
        </p:nvSpPr>
        <p:spPr>
          <a:xfrm>
            <a:off x="4800600" y="5923418"/>
            <a:ext cx="4191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From: </a:t>
            </a:r>
            <a:r>
              <a:rPr lang="en-US" sz="2400" b="1" i="1">
                <a:solidFill>
                  <a:srgbClr val="0070C0"/>
                </a:solidFill>
                <a:latin typeface="Arial"/>
                <a:ea typeface="Arial"/>
                <a:cs typeface="Arial"/>
                <a:sym typeface="Arial"/>
              </a:rPr>
              <a:t>Un Autre Monde</a:t>
            </a:r>
            <a:r>
              <a:rPr lang="en-US" sz="2400" b="1">
                <a:solidFill>
                  <a:srgbClr val="0070C0"/>
                </a:solidFill>
                <a:latin typeface="Arial"/>
                <a:ea typeface="Arial"/>
                <a:cs typeface="Arial"/>
                <a:sym typeface="Arial"/>
              </a:rPr>
              <a:t>, Grandville 1844</a:t>
            </a:r>
            <a:endParaRPr/>
          </a:p>
        </p:txBody>
      </p:sp>
      <p:sp>
        <p:nvSpPr>
          <p:cNvPr id="329" name="Google Shape;329;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28"/>
          <p:cNvSpPr txBox="1">
            <a:spLocks noGrp="1"/>
          </p:cNvSpPr>
          <p:nvPr>
            <p:ph type="body" idx="1"/>
          </p:nvPr>
        </p:nvSpPr>
        <p:spPr>
          <a:xfrm>
            <a:off x="457200"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a:p>
        </p:txBody>
      </p:sp>
      <p:sp>
        <p:nvSpPr>
          <p:cNvPr id="335" name="Google Shape;335;p28"/>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1869 Columbus – J.S.C. Abbott</a:t>
            </a:r>
            <a:endParaRPr/>
          </a:p>
        </p:txBody>
      </p:sp>
      <p:sp>
        <p:nvSpPr>
          <p:cNvPr id="336" name="Google Shape;336;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9"/>
          <p:cNvSpPr txBox="1">
            <a:spLocks noGrp="1"/>
          </p:cNvSpPr>
          <p:nvPr>
            <p:ph type="body" idx="1"/>
          </p:nvPr>
        </p:nvSpPr>
        <p:spPr>
          <a:xfrm>
            <a:off x="86361" y="1562100"/>
            <a:ext cx="3495039" cy="50672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“Magnificent [chromium lithograph of] pastel drawing by </a:t>
            </a:r>
            <a:r>
              <a:rPr lang="en-US" u="sng" dirty="0"/>
              <a:t>Etienne L. </a:t>
            </a:r>
            <a:r>
              <a:rPr lang="en-US" u="sng" dirty="0" err="1"/>
              <a:t>Trouvelot</a:t>
            </a:r>
            <a:r>
              <a:rPr lang="en-US" dirty="0"/>
              <a:t> of the </a:t>
            </a:r>
            <a:r>
              <a:rPr lang="en-US" dirty="0">
                <a:solidFill>
                  <a:srgbClr val="C00000"/>
                </a:solidFill>
              </a:rPr>
              <a:t>Sun's corona</a:t>
            </a:r>
            <a:r>
              <a:rPr lang="en-US" dirty="0"/>
              <a:t> during the total solar eclipse of May 29, 1878.”</a:t>
            </a:r>
            <a:endParaRPr dirty="0"/>
          </a:p>
          <a:p>
            <a:pPr marL="341313" lvl="0" indent="-138113" algn="l" rtl="0">
              <a:lnSpc>
                <a:spcPct val="97000"/>
              </a:lnSpc>
              <a:spcBef>
                <a:spcPts val="800"/>
              </a:spcBef>
              <a:spcAft>
                <a:spcPts val="0"/>
              </a:spcAft>
              <a:buSzPts val="3200"/>
              <a:buNone/>
            </a:pPr>
            <a:endParaRPr dirty="0"/>
          </a:p>
        </p:txBody>
      </p:sp>
      <p:sp>
        <p:nvSpPr>
          <p:cNvPr id="342" name="Google Shape;342;p29"/>
          <p:cNvSpPr txBox="1">
            <a:spLocks noGrp="1"/>
          </p:cNvSpPr>
          <p:nvPr>
            <p:ph type="title"/>
          </p:nvPr>
        </p:nvSpPr>
        <p:spPr>
          <a:xfrm>
            <a:off x="0" y="128588"/>
            <a:ext cx="9144000" cy="132556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1878 Corona – E. Trouvelot</a:t>
            </a:r>
            <a:endParaRPr sz="4000" b="1"/>
          </a:p>
        </p:txBody>
      </p:sp>
      <p:pic>
        <p:nvPicPr>
          <p:cNvPr id="343" name="Google Shape;343;p29"/>
          <p:cNvPicPr preferRelativeResize="0"/>
          <p:nvPr/>
        </p:nvPicPr>
        <p:blipFill rotWithShape="1">
          <a:blip r:embed="rId3">
            <a:alphaModFix/>
          </a:blip>
          <a:srcRect/>
          <a:stretch/>
        </p:blipFill>
        <p:spPr>
          <a:xfrm>
            <a:off x="3810001" y="1562100"/>
            <a:ext cx="5308600" cy="4005234"/>
          </a:xfrm>
          <a:prstGeom prst="rect">
            <a:avLst/>
          </a:prstGeom>
          <a:noFill/>
          <a:ln>
            <a:noFill/>
          </a:ln>
        </p:spPr>
      </p:pic>
      <p:sp>
        <p:nvSpPr>
          <p:cNvPr id="344" name="Google Shape;344;p29"/>
          <p:cNvSpPr txBox="1"/>
          <p:nvPr/>
        </p:nvSpPr>
        <p:spPr>
          <a:xfrm>
            <a:off x="4064001" y="5634298"/>
            <a:ext cx="4800599" cy="110799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Credit: American expedition to Wyoming.  </a:t>
            </a:r>
            <a:r>
              <a:rPr lang="en-US" sz="2400" b="1" u="sng">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2400" b="1">
              <a:solidFill>
                <a:srgbClr val="0070C0"/>
              </a:solidFill>
              <a:latin typeface="Arial"/>
              <a:ea typeface="Arial"/>
              <a:cs typeface="Arial"/>
              <a:sym typeface="Arial"/>
            </a:endParaRPr>
          </a:p>
          <a:p>
            <a:pPr marL="0" marR="0" lvl="0" indent="0" algn="l" rtl="0">
              <a:spcBef>
                <a:spcPts val="0"/>
              </a:spcBef>
              <a:spcAft>
                <a:spcPts val="0"/>
              </a:spcAft>
              <a:buNone/>
            </a:pPr>
            <a:r>
              <a:rPr lang="en-US" sz="1800">
                <a:solidFill>
                  <a:srgbClr val="0070C0"/>
                </a:solidFill>
                <a:latin typeface="Arial"/>
                <a:ea typeface="Arial"/>
                <a:cs typeface="Arial"/>
                <a:sym typeface="Arial"/>
              </a:rPr>
              <a:t> </a:t>
            </a:r>
            <a:endParaRPr/>
          </a:p>
        </p:txBody>
      </p:sp>
      <p:sp>
        <p:nvSpPr>
          <p:cNvPr id="345" name="Google Shape;345;p2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body" idx="1"/>
          </p:nvPr>
        </p:nvSpPr>
        <p:spPr>
          <a:xfrm>
            <a:off x="458000" y="1854825"/>
            <a:ext cx="4495800" cy="4953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Spirals</a:t>
            </a:r>
            <a:r>
              <a:rPr lang="en-US" dirty="0"/>
              <a:t>: </a:t>
            </a:r>
            <a:r>
              <a:rPr lang="en-US" i="1" dirty="0">
                <a:solidFill>
                  <a:srgbClr val="0070C0"/>
                </a:solidFill>
              </a:rPr>
              <a:t>alignments of Sun, Moon, horizon during eclipse 3340 BC </a:t>
            </a:r>
            <a:endParaRPr i="1" dirty="0">
              <a:solidFill>
                <a:srgbClr val="0070C0"/>
              </a:solidFill>
            </a:endParaRPr>
          </a:p>
          <a:p>
            <a:pPr marL="341313" lvl="0" indent="-341313" algn="l" rtl="0">
              <a:lnSpc>
                <a:spcPct val="97000"/>
              </a:lnSpc>
              <a:spcBef>
                <a:spcPts val="800"/>
              </a:spcBef>
              <a:spcAft>
                <a:spcPts val="0"/>
              </a:spcAft>
              <a:buSzPts val="3200"/>
              <a:buChar char="•"/>
            </a:pPr>
            <a:r>
              <a:rPr lang="en-US" dirty="0"/>
              <a:t>Basin held burnt bones from about 48 people</a:t>
            </a:r>
            <a:endParaRPr dirty="0"/>
          </a:p>
          <a:p>
            <a:pPr marL="741363" lvl="1" indent="-284163" algn="l" rtl="0">
              <a:lnSpc>
                <a:spcPct val="97000"/>
              </a:lnSpc>
              <a:spcBef>
                <a:spcPts val="700"/>
              </a:spcBef>
              <a:spcAft>
                <a:spcPts val="0"/>
              </a:spcAft>
              <a:buSzPts val="2800"/>
              <a:buChar char="–"/>
            </a:pPr>
            <a:r>
              <a:rPr lang="en-US" i="1" u="sng" dirty="0">
                <a:solidFill>
                  <a:srgbClr val="C00000"/>
                </a:solidFill>
              </a:rPr>
              <a:t>Human sacrifices</a:t>
            </a:r>
            <a:r>
              <a:rPr lang="en-US" i="1" dirty="0"/>
              <a:t> to save the sky god (Sun)?  </a:t>
            </a:r>
            <a:r>
              <a:rPr lang="en-US" i="1" u="sng" dirty="0">
                <a:solidFill>
                  <a:srgbClr val="0070C0"/>
                </a:solidFill>
                <a:hlinkClick r:id="rId3">
                  <a:extLst>
                    <a:ext uri="{A12FA001-AC4F-418D-AE19-62706E023703}">
                      <ahyp:hlinkClr xmlns:ahyp="http://schemas.microsoft.com/office/drawing/2018/hyperlinkcolor" val="tx"/>
                    </a:ext>
                  </a:extLst>
                </a:hlinkClick>
              </a:rPr>
              <a:t>Link</a:t>
            </a:r>
            <a:endParaRPr i="1" dirty="0">
              <a:solidFill>
                <a:srgbClr val="0070C0"/>
              </a:solidFill>
            </a:endParaRPr>
          </a:p>
        </p:txBody>
      </p:sp>
      <p:sp>
        <p:nvSpPr>
          <p:cNvPr id="112" name="Google Shape;112;p3"/>
          <p:cNvSpPr txBox="1">
            <a:spLocks noGrp="1"/>
          </p:cNvSpPr>
          <p:nvPr>
            <p:ph type="title"/>
          </p:nvPr>
        </p:nvSpPr>
        <p:spPr>
          <a:xfrm>
            <a:off x="458000" y="17550"/>
            <a:ext cx="8228100" cy="1433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Nov 30, 3340 BC </a:t>
            </a:r>
            <a:r>
              <a:rPr lang="en-US" b="1" dirty="0" err="1"/>
              <a:t>Loughcrew</a:t>
            </a:r>
            <a:r>
              <a:rPr lang="en-US" b="1"/>
              <a:t>, County </a:t>
            </a:r>
            <a:r>
              <a:rPr lang="en-US" b="1" dirty="0" err="1"/>
              <a:t>Meath</a:t>
            </a:r>
            <a:r>
              <a:rPr lang="en-US" b="1" dirty="0"/>
              <a:t>, Ireland</a:t>
            </a:r>
            <a:endParaRPr dirty="0"/>
          </a:p>
        </p:txBody>
      </p:sp>
      <p:pic>
        <p:nvPicPr>
          <p:cNvPr id="113" name="Google Shape;113;p3"/>
          <p:cNvPicPr preferRelativeResize="0"/>
          <p:nvPr/>
        </p:nvPicPr>
        <p:blipFill rotWithShape="1">
          <a:blip r:embed="rId4">
            <a:alphaModFix/>
          </a:blip>
          <a:srcRect/>
          <a:stretch/>
        </p:blipFill>
        <p:spPr>
          <a:xfrm>
            <a:off x="5514957" y="1583266"/>
            <a:ext cx="3237989" cy="2683933"/>
          </a:xfrm>
          <a:prstGeom prst="rect">
            <a:avLst/>
          </a:prstGeom>
          <a:noFill/>
          <a:ln>
            <a:noFill/>
          </a:ln>
        </p:spPr>
      </p:pic>
      <p:pic>
        <p:nvPicPr>
          <p:cNvPr id="114" name="Google Shape;114;p3"/>
          <p:cNvPicPr preferRelativeResize="0"/>
          <p:nvPr/>
        </p:nvPicPr>
        <p:blipFill rotWithShape="1">
          <a:blip r:embed="rId5">
            <a:alphaModFix/>
          </a:blip>
          <a:srcRect/>
          <a:stretch/>
        </p:blipFill>
        <p:spPr>
          <a:xfrm>
            <a:off x="5713413" y="4531832"/>
            <a:ext cx="3048000" cy="1924000"/>
          </a:xfrm>
          <a:prstGeom prst="rect">
            <a:avLst/>
          </a:prstGeom>
          <a:noFill/>
          <a:ln>
            <a:noFill/>
          </a:ln>
        </p:spPr>
      </p:pic>
      <p:sp>
        <p:nvSpPr>
          <p:cNvPr id="115" name="Google Shape;115;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0"/>
          <p:cNvSpPr txBox="1">
            <a:spLocks noGrp="1"/>
          </p:cNvSpPr>
          <p:nvPr>
            <p:ph type="body" idx="1"/>
          </p:nvPr>
        </p:nvSpPr>
        <p:spPr>
          <a:xfrm>
            <a:off x="0" y="1651001"/>
            <a:ext cx="3733799" cy="40639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Drawing of crescent-shaped  shadows through leaves by </a:t>
            </a:r>
            <a:r>
              <a:rPr lang="en-US" u="sng" dirty="0"/>
              <a:t>Camille Flammarion</a:t>
            </a:r>
            <a:r>
              <a:rPr lang="en-US" dirty="0"/>
              <a:t> during a partial solar eclipse.  </a:t>
            </a:r>
            <a:r>
              <a:rPr lang="en-US" u="sng" dirty="0">
                <a:solidFill>
                  <a:srgbClr val="0070C0"/>
                </a:solidFill>
                <a:hlinkClick r:id="rId3">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351" name="Google Shape;351;p30"/>
          <p:cNvSpPr txBox="1">
            <a:spLocks noGrp="1"/>
          </p:cNvSpPr>
          <p:nvPr>
            <p:ph type="title"/>
          </p:nvPr>
        </p:nvSpPr>
        <p:spPr>
          <a:xfrm>
            <a:off x="0" y="128588"/>
            <a:ext cx="9144000" cy="14081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1880 Crescent Shadows – Flammarion</a:t>
            </a:r>
            <a:endParaRPr dirty="0"/>
          </a:p>
        </p:txBody>
      </p:sp>
      <p:pic>
        <p:nvPicPr>
          <p:cNvPr id="352" name="Google Shape;352;p30"/>
          <p:cNvPicPr preferRelativeResize="0"/>
          <p:nvPr/>
        </p:nvPicPr>
        <p:blipFill rotWithShape="1">
          <a:blip r:embed="rId4">
            <a:alphaModFix/>
          </a:blip>
          <a:srcRect/>
          <a:stretch/>
        </p:blipFill>
        <p:spPr>
          <a:xfrm>
            <a:off x="4038600" y="1536700"/>
            <a:ext cx="4561332" cy="4686300"/>
          </a:xfrm>
          <a:prstGeom prst="rect">
            <a:avLst/>
          </a:prstGeom>
          <a:noFill/>
          <a:ln>
            <a:noFill/>
          </a:ln>
        </p:spPr>
      </p:pic>
      <p:sp>
        <p:nvSpPr>
          <p:cNvPr id="353" name="Google Shape;353;p30"/>
          <p:cNvSpPr txBox="1"/>
          <p:nvPr/>
        </p:nvSpPr>
        <p:spPr>
          <a:xfrm>
            <a:off x="1466850" y="6223000"/>
            <a:ext cx="6210300" cy="40011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0070C0"/>
                </a:solidFill>
                <a:latin typeface="Arial"/>
                <a:ea typeface="Arial"/>
                <a:cs typeface="Arial"/>
                <a:sym typeface="Arial"/>
              </a:rPr>
              <a:t>Eclipse effects are enjoyed for their beauty.</a:t>
            </a:r>
            <a:endParaRPr/>
          </a:p>
        </p:txBody>
      </p:sp>
      <p:sp>
        <p:nvSpPr>
          <p:cNvPr id="354" name="Google Shape;354;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Google Shape;359;p31"/>
          <p:cNvSpPr txBox="1">
            <a:spLocks noGrp="1"/>
          </p:cNvSpPr>
          <p:nvPr>
            <p:ph type="body" idx="1"/>
          </p:nvPr>
        </p:nvSpPr>
        <p:spPr>
          <a:xfrm>
            <a:off x="457200"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a:p>
        </p:txBody>
      </p:sp>
      <p:sp>
        <p:nvSpPr>
          <p:cNvPr id="360" name="Google Shape;360;p31"/>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Oct 31, 1883 M. Miyazawa</a:t>
            </a:r>
            <a:endParaRPr/>
          </a:p>
        </p:txBody>
      </p:sp>
      <p:sp>
        <p:nvSpPr>
          <p:cNvPr id="361" name="Google Shape;361;p3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body" idx="1"/>
          </p:nvPr>
        </p:nvSpPr>
        <p:spPr>
          <a:xfrm>
            <a:off x="0" y="1562099"/>
            <a:ext cx="5486400" cy="343054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i="1" dirty="0"/>
              <a:t>The New Year Painting of Zhang Xian</a:t>
            </a:r>
            <a:r>
              <a:rPr lang="en-US" dirty="0"/>
              <a:t>, China</a:t>
            </a:r>
            <a:endParaRPr dirty="0"/>
          </a:p>
          <a:p>
            <a:pPr marL="341313" lvl="0" indent="-341313" algn="l" rtl="0">
              <a:lnSpc>
                <a:spcPct val="97000"/>
              </a:lnSpc>
              <a:spcBef>
                <a:spcPts val="800"/>
              </a:spcBef>
              <a:spcAft>
                <a:spcPts val="0"/>
              </a:spcAft>
              <a:buSzPts val="3200"/>
              <a:buChar char="•"/>
            </a:pPr>
            <a:r>
              <a:rPr lang="en-US" dirty="0"/>
              <a:t>“Zhang the immortal shooting a pebble bow at a </a:t>
            </a:r>
            <a:r>
              <a:rPr lang="en-US" dirty="0">
                <a:solidFill>
                  <a:srgbClr val="C00000"/>
                </a:solidFill>
              </a:rPr>
              <a:t>heavenly dog [</a:t>
            </a:r>
            <a:r>
              <a:rPr lang="en-US" dirty="0" err="1">
                <a:solidFill>
                  <a:srgbClr val="C00000"/>
                </a:solidFill>
              </a:rPr>
              <a:t>Tiangou</a:t>
            </a:r>
            <a:r>
              <a:rPr lang="en-US" dirty="0">
                <a:solidFill>
                  <a:srgbClr val="C00000"/>
                </a:solidFill>
              </a:rPr>
              <a:t>]”, thought to ‘eat’ the sun during eclipses.  </a:t>
            </a:r>
            <a:r>
              <a:rPr lang="en-US" u="sng" dirty="0">
                <a:solidFill>
                  <a:srgbClr val="0070C0"/>
                </a:solidFill>
                <a:hlinkClick r:id="rId3">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367" name="Google Shape;367;p32"/>
          <p:cNvSpPr txBox="1">
            <a:spLocks noGrp="1"/>
          </p:cNvSpPr>
          <p:nvPr>
            <p:ph type="title"/>
          </p:nvPr>
        </p:nvSpPr>
        <p:spPr>
          <a:xfrm>
            <a:off x="0" y="128588"/>
            <a:ext cx="54864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Late 19</a:t>
            </a:r>
            <a:r>
              <a:rPr lang="en-US" sz="4000" b="1" baseline="30000"/>
              <a:t>th</a:t>
            </a:r>
            <a:r>
              <a:rPr lang="en-US" sz="4000" b="1"/>
              <a:t> cent.  Zhang and Tiangou</a:t>
            </a:r>
            <a:endParaRPr sz="4000" b="1"/>
          </a:p>
        </p:txBody>
      </p:sp>
      <p:pic>
        <p:nvPicPr>
          <p:cNvPr id="368" name="Google Shape;368;p32"/>
          <p:cNvPicPr preferRelativeResize="0"/>
          <p:nvPr/>
        </p:nvPicPr>
        <p:blipFill rotWithShape="1">
          <a:blip r:embed="rId4">
            <a:alphaModFix/>
          </a:blip>
          <a:srcRect/>
          <a:stretch/>
        </p:blipFill>
        <p:spPr>
          <a:xfrm>
            <a:off x="5791200" y="118428"/>
            <a:ext cx="3048000" cy="6505433"/>
          </a:xfrm>
          <a:prstGeom prst="rect">
            <a:avLst/>
          </a:prstGeom>
          <a:noFill/>
          <a:ln>
            <a:noFill/>
          </a:ln>
        </p:spPr>
      </p:pic>
      <p:sp>
        <p:nvSpPr>
          <p:cNvPr id="369" name="Google Shape;369;p32"/>
          <p:cNvSpPr txBox="1"/>
          <p:nvPr/>
        </p:nvSpPr>
        <p:spPr>
          <a:xfrm>
            <a:off x="231140" y="4992645"/>
            <a:ext cx="5219700" cy="163121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rgbClr val="0070C0"/>
                </a:solidFill>
                <a:latin typeface="Arial"/>
                <a:ea typeface="Arial"/>
                <a:cs typeface="Arial"/>
                <a:sym typeface="Arial"/>
              </a:rPr>
              <a:t>Because of the painting's association with the story of Lady Flower Stamen, a concubine of the first Song Emperor Tai Zu, it is often interpreted as a metaphor for fertility.  Wikimedia.</a:t>
            </a:r>
            <a:endParaRPr/>
          </a:p>
        </p:txBody>
      </p:sp>
      <p:sp>
        <p:nvSpPr>
          <p:cNvPr id="370" name="Google Shape;370;p3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3"/>
          <p:cNvSpPr txBox="1">
            <a:spLocks noGrp="1"/>
          </p:cNvSpPr>
          <p:nvPr>
            <p:ph type="body" idx="1"/>
          </p:nvPr>
        </p:nvSpPr>
        <p:spPr>
          <a:xfrm>
            <a:off x="-1" y="1905318"/>
            <a:ext cx="4114802" cy="3581082"/>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Image from </a:t>
            </a:r>
            <a:r>
              <a:rPr lang="en-US" sz="2800" i="1" dirty="0"/>
              <a:t>On the Moon</a:t>
            </a:r>
            <a:r>
              <a:rPr lang="en-US" sz="2800" dirty="0"/>
              <a:t>, novel by </a:t>
            </a:r>
            <a:r>
              <a:rPr lang="en-US" sz="2800" u="sng" dirty="0"/>
              <a:t>Konstantin </a:t>
            </a:r>
            <a:r>
              <a:rPr lang="en-US" sz="2800" u="sng" dirty="0" err="1"/>
              <a:t>Tsilkovsky</a:t>
            </a:r>
            <a:r>
              <a:rPr lang="en-US" sz="2800" dirty="0"/>
              <a:t>, 1893 - illustration by A. Gofman.</a:t>
            </a:r>
            <a:endParaRPr dirty="0"/>
          </a:p>
          <a:p>
            <a:pPr marL="741363" lvl="1" indent="-284163" algn="l" rtl="0">
              <a:lnSpc>
                <a:spcPct val="97000"/>
              </a:lnSpc>
              <a:spcBef>
                <a:spcPts val="700"/>
              </a:spcBef>
              <a:spcAft>
                <a:spcPts val="0"/>
              </a:spcAft>
              <a:buSzPts val="2800"/>
              <a:buChar char="–"/>
            </a:pPr>
            <a:r>
              <a:rPr lang="en-US" i="1" dirty="0"/>
              <a:t>Two men journey to the Moon to see an eclipse</a:t>
            </a:r>
            <a:endParaRPr i="1" dirty="0"/>
          </a:p>
        </p:txBody>
      </p:sp>
      <p:sp>
        <p:nvSpPr>
          <p:cNvPr id="376" name="Google Shape;376;p33"/>
          <p:cNvSpPr txBox="1">
            <a:spLocks noGrp="1"/>
          </p:cNvSpPr>
          <p:nvPr>
            <p:ph type="title"/>
          </p:nvPr>
        </p:nvSpPr>
        <p:spPr>
          <a:xfrm>
            <a:off x="152399" y="93028"/>
            <a:ext cx="3810000" cy="1776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1887 </a:t>
            </a:r>
            <a:r>
              <a:rPr lang="en-US" sz="4000" b="1" i="1" dirty="0"/>
              <a:t>On the Moon</a:t>
            </a:r>
            <a:endParaRPr sz="4000" b="1" dirty="0"/>
          </a:p>
        </p:txBody>
      </p:sp>
      <p:pic>
        <p:nvPicPr>
          <p:cNvPr id="377" name="Google Shape;377;p33"/>
          <p:cNvPicPr preferRelativeResize="0"/>
          <p:nvPr/>
        </p:nvPicPr>
        <p:blipFill rotWithShape="1">
          <a:blip r:embed="rId3">
            <a:alphaModFix/>
          </a:blip>
          <a:srcRect/>
          <a:stretch/>
        </p:blipFill>
        <p:spPr>
          <a:xfrm>
            <a:off x="4114801" y="93028"/>
            <a:ext cx="4746584" cy="6575108"/>
          </a:xfrm>
          <a:prstGeom prst="rect">
            <a:avLst/>
          </a:prstGeom>
          <a:noFill/>
          <a:ln>
            <a:noFill/>
          </a:ln>
        </p:spPr>
      </p:pic>
      <p:sp>
        <p:nvSpPr>
          <p:cNvPr id="378" name="Google Shape;378;p33"/>
          <p:cNvSpPr txBox="1"/>
          <p:nvPr/>
        </p:nvSpPr>
        <p:spPr>
          <a:xfrm>
            <a:off x="152399" y="5638800"/>
            <a:ext cx="396240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C00000"/>
                </a:solidFill>
                <a:latin typeface="Arial"/>
                <a:ea typeface="Arial"/>
                <a:cs typeface="Arial"/>
                <a:sym typeface="Arial"/>
              </a:rPr>
              <a:t>Science fiction </a:t>
            </a:r>
            <a:r>
              <a:rPr lang="en-US" sz="2400" b="1" dirty="0">
                <a:solidFill>
                  <a:srgbClr val="0070C0"/>
                </a:solidFill>
                <a:latin typeface="Arial"/>
                <a:ea typeface="Arial"/>
                <a:cs typeface="Arial"/>
                <a:sym typeface="Arial"/>
              </a:rPr>
              <a:t>begins to employ eclipse themes.</a:t>
            </a:r>
            <a:endParaRPr dirty="0"/>
          </a:p>
        </p:txBody>
      </p:sp>
      <p:sp>
        <p:nvSpPr>
          <p:cNvPr id="379" name="Google Shape;379;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4"/>
          <p:cNvSpPr txBox="1">
            <a:spLocks noGrp="1"/>
          </p:cNvSpPr>
          <p:nvPr>
            <p:ph type="body" idx="1"/>
          </p:nvPr>
        </p:nvSpPr>
        <p:spPr>
          <a:xfrm>
            <a:off x="0" y="1493520"/>
            <a:ext cx="4439400"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French solar eclipses of 1724 and 1912. </a:t>
            </a:r>
            <a:r>
              <a:rPr lang="en-US" i="1" dirty="0"/>
              <a:t>Historical artwork</a:t>
            </a:r>
            <a:r>
              <a:rPr lang="en-US" dirty="0"/>
              <a:t> of people watching the </a:t>
            </a:r>
            <a:r>
              <a:rPr lang="en-US" u="sng" dirty="0"/>
              <a:t>total solar eclipse</a:t>
            </a:r>
            <a:r>
              <a:rPr lang="en-US" dirty="0"/>
              <a:t> of May 22, 1724 (upper left) and the </a:t>
            </a:r>
            <a:r>
              <a:rPr lang="en-US" u="sng" dirty="0"/>
              <a:t>annular solar eclipse</a:t>
            </a:r>
            <a:r>
              <a:rPr lang="en-US" dirty="0"/>
              <a:t> of April 17, 1912 (lower right).</a:t>
            </a:r>
          </a:p>
          <a:p>
            <a:pPr marL="798513" lvl="1" indent="-341313">
              <a:spcBef>
                <a:spcPts val="0"/>
              </a:spcBef>
              <a:buSzPts val="3200"/>
              <a:buChar char="•"/>
            </a:pPr>
            <a:r>
              <a:rPr lang="en-US" sz="2000" dirty="0">
                <a:solidFill>
                  <a:srgbClr val="C00000"/>
                </a:solidFill>
              </a:rPr>
              <a:t>2 days after Titanic sank</a:t>
            </a:r>
            <a:endParaRPr sz="2000" dirty="0">
              <a:solidFill>
                <a:srgbClr val="C00000"/>
              </a:solidFill>
            </a:endParaRPr>
          </a:p>
          <a:p>
            <a:pPr marL="798513" lvl="1" indent="-138113">
              <a:spcBef>
                <a:spcPts val="800"/>
              </a:spcBef>
              <a:buSzPts val="3200"/>
              <a:buNone/>
            </a:pPr>
            <a:endParaRPr sz="2000" dirty="0"/>
          </a:p>
          <a:p>
            <a:pPr marL="341313" lvl="0" indent="-138113" algn="l" rtl="0">
              <a:lnSpc>
                <a:spcPct val="97000"/>
              </a:lnSpc>
              <a:spcBef>
                <a:spcPts val="800"/>
              </a:spcBef>
              <a:spcAft>
                <a:spcPts val="0"/>
              </a:spcAft>
              <a:buSzPts val="3200"/>
              <a:buNone/>
            </a:pPr>
            <a:endParaRPr dirty="0"/>
          </a:p>
        </p:txBody>
      </p:sp>
      <p:sp>
        <p:nvSpPr>
          <p:cNvPr id="385" name="Google Shape;385;p34"/>
          <p:cNvSpPr txBox="1">
            <a:spLocks noGrp="1"/>
          </p:cNvSpPr>
          <p:nvPr>
            <p:ph type="title"/>
          </p:nvPr>
        </p:nvSpPr>
        <p:spPr>
          <a:xfrm>
            <a:off x="0" y="152643"/>
            <a:ext cx="4439400" cy="1433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1912 Paris Eclipses </a:t>
            </a:r>
            <a:endParaRPr/>
          </a:p>
        </p:txBody>
      </p:sp>
      <p:pic>
        <p:nvPicPr>
          <p:cNvPr id="386" name="Google Shape;386;p34"/>
          <p:cNvPicPr preferRelativeResize="0"/>
          <p:nvPr/>
        </p:nvPicPr>
        <p:blipFill rotWithShape="1">
          <a:blip r:embed="rId3">
            <a:alphaModFix/>
          </a:blip>
          <a:srcRect/>
          <a:stretch/>
        </p:blipFill>
        <p:spPr>
          <a:xfrm>
            <a:off x="4474972" y="65088"/>
            <a:ext cx="4704588" cy="5486400"/>
          </a:xfrm>
          <a:prstGeom prst="rect">
            <a:avLst/>
          </a:prstGeom>
          <a:noFill/>
          <a:ln>
            <a:noFill/>
          </a:ln>
        </p:spPr>
      </p:pic>
      <p:sp>
        <p:nvSpPr>
          <p:cNvPr id="387" name="Google Shape;387;p34"/>
          <p:cNvSpPr txBox="1"/>
          <p:nvPr/>
        </p:nvSpPr>
        <p:spPr>
          <a:xfrm>
            <a:off x="4474972" y="5643324"/>
            <a:ext cx="4669028" cy="110799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70C0"/>
                </a:solidFill>
                <a:latin typeface="Arial"/>
                <a:ea typeface="Arial"/>
                <a:cs typeface="Arial"/>
                <a:sym typeface="Arial"/>
              </a:rPr>
              <a:t>Le Petit Journal </a:t>
            </a:r>
            <a:r>
              <a:rPr lang="en-US" sz="2400" b="1" u="sng">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2400" b="1">
              <a:solidFill>
                <a:srgbClr val="0070C0"/>
              </a:solidFill>
              <a:latin typeface="Arial"/>
              <a:ea typeface="Arial"/>
              <a:cs typeface="Arial"/>
              <a:sym typeface="Arial"/>
            </a:endParaRPr>
          </a:p>
          <a:p>
            <a:pPr marL="0" marR="0" lvl="0" indent="0" algn="l" rtl="0">
              <a:spcBef>
                <a:spcPts val="0"/>
              </a:spcBef>
              <a:spcAft>
                <a:spcPts val="0"/>
              </a:spcAft>
              <a:buNone/>
            </a:pPr>
            <a:r>
              <a:rPr lang="en-US" sz="2400" b="1">
                <a:solidFill>
                  <a:srgbClr val="0070C0"/>
                </a:solidFill>
                <a:latin typeface="Arial"/>
                <a:ea typeface="Arial"/>
                <a:cs typeface="Arial"/>
                <a:sym typeface="Arial"/>
              </a:rPr>
              <a:t>Everyone is enjoying eclipses</a:t>
            </a:r>
            <a:endParaRPr/>
          </a:p>
          <a:p>
            <a:pPr marL="0" marR="0" lvl="0" indent="0" algn="l" rtl="0">
              <a:spcBef>
                <a:spcPts val="0"/>
              </a:spcBef>
              <a:spcAft>
                <a:spcPts val="0"/>
              </a:spcAft>
              <a:buNone/>
            </a:pPr>
            <a:endParaRPr sz="1800">
              <a:solidFill>
                <a:srgbClr val="0070C0"/>
              </a:solidFill>
              <a:latin typeface="Arial"/>
              <a:ea typeface="Arial"/>
              <a:cs typeface="Arial"/>
              <a:sym typeface="Arial"/>
            </a:endParaRPr>
          </a:p>
        </p:txBody>
      </p:sp>
      <p:sp>
        <p:nvSpPr>
          <p:cNvPr id="388" name="Google Shape;388;p3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5"/>
          <p:cNvSpPr txBox="1">
            <a:spLocks noGrp="1"/>
          </p:cNvSpPr>
          <p:nvPr>
            <p:ph type="body" idx="1"/>
          </p:nvPr>
        </p:nvSpPr>
        <p:spPr>
          <a:xfrm>
            <a:off x="0" y="1888105"/>
            <a:ext cx="4463700" cy="5278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i="1" dirty="0"/>
              <a:t>Portrait of Ramon Gómez</a:t>
            </a:r>
            <a:endParaRPr dirty="0"/>
          </a:p>
          <a:p>
            <a:pPr marL="341313" lvl="0" indent="-341313" algn="l" rtl="0">
              <a:lnSpc>
                <a:spcPct val="97000"/>
              </a:lnSpc>
              <a:spcBef>
                <a:spcPts val="800"/>
              </a:spcBef>
              <a:spcAft>
                <a:spcPts val="0"/>
              </a:spcAft>
              <a:buSzPts val="2800"/>
              <a:buChar char="•"/>
            </a:pPr>
            <a:r>
              <a:rPr lang="en-US" sz="2800" u="sng" dirty="0"/>
              <a:t>Diego Rivera</a:t>
            </a:r>
            <a:r>
              <a:rPr lang="en-US" sz="2800" dirty="0"/>
              <a:t> [an eclipse aficionado] rushed to roof of Detroit Inst of Art (while painting his famous murals) to witness a partial eclipse. (Blatchford 2016).  </a:t>
            </a:r>
            <a:endParaRPr dirty="0"/>
          </a:p>
          <a:p>
            <a:pPr marL="798512" lvl="1" indent="-341312">
              <a:spcBef>
                <a:spcPts val="800"/>
              </a:spcBef>
              <a:buSzPts val="2800"/>
              <a:buChar char="•"/>
            </a:pPr>
            <a:r>
              <a:rPr lang="en-US" sz="2400" i="1" dirty="0">
                <a:solidFill>
                  <a:srgbClr val="C00000"/>
                </a:solidFill>
              </a:rPr>
              <a:t>Note eclipses in eye, palette.</a:t>
            </a:r>
            <a:endParaRPr i="1" dirty="0">
              <a:solidFill>
                <a:srgbClr val="C00000"/>
              </a:solidFill>
            </a:endParaRPr>
          </a:p>
          <a:p>
            <a:pPr marL="341313" lvl="0" indent="-138113" algn="l" rtl="0">
              <a:lnSpc>
                <a:spcPct val="97000"/>
              </a:lnSpc>
              <a:spcBef>
                <a:spcPts val="800"/>
              </a:spcBef>
              <a:spcAft>
                <a:spcPts val="0"/>
              </a:spcAft>
              <a:buSzPts val="3200"/>
              <a:buNone/>
            </a:pPr>
            <a:endParaRPr dirty="0"/>
          </a:p>
        </p:txBody>
      </p:sp>
      <p:sp>
        <p:nvSpPr>
          <p:cNvPr id="394" name="Google Shape;394;p35"/>
          <p:cNvSpPr txBox="1">
            <a:spLocks noGrp="1"/>
          </p:cNvSpPr>
          <p:nvPr>
            <p:ph type="title"/>
          </p:nvPr>
        </p:nvSpPr>
        <p:spPr>
          <a:xfrm>
            <a:off x="-12" y="400200"/>
            <a:ext cx="4463700" cy="1433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1915 Diego Rivera</a:t>
            </a:r>
            <a:endParaRPr dirty="0"/>
          </a:p>
        </p:txBody>
      </p:sp>
      <p:pic>
        <p:nvPicPr>
          <p:cNvPr id="395" name="Google Shape;395;p35"/>
          <p:cNvPicPr preferRelativeResize="0"/>
          <p:nvPr/>
        </p:nvPicPr>
        <p:blipFill rotWithShape="1">
          <a:blip r:embed="rId3">
            <a:alphaModFix/>
          </a:blip>
          <a:srcRect/>
          <a:stretch/>
        </p:blipFill>
        <p:spPr>
          <a:xfrm>
            <a:off x="4463672" y="304800"/>
            <a:ext cx="4695568" cy="5791200"/>
          </a:xfrm>
          <a:prstGeom prst="rect">
            <a:avLst/>
          </a:prstGeom>
          <a:noFill/>
          <a:ln>
            <a:noFill/>
          </a:ln>
        </p:spPr>
      </p:pic>
      <p:sp>
        <p:nvSpPr>
          <p:cNvPr id="396" name="Google Shape;396;p3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6"/>
          <p:cNvSpPr txBox="1">
            <a:spLocks noGrp="1"/>
          </p:cNvSpPr>
          <p:nvPr>
            <p:ph type="body" idx="1"/>
          </p:nvPr>
        </p:nvSpPr>
        <p:spPr>
          <a:xfrm>
            <a:off x="190498" y="1524000"/>
            <a:ext cx="4114801" cy="4876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i="1" dirty="0"/>
              <a:t>Eclipse of the Sun</a:t>
            </a:r>
            <a:endParaRPr dirty="0"/>
          </a:p>
          <a:p>
            <a:pPr marL="341313" lvl="0" indent="-341313" algn="l" rtl="0">
              <a:lnSpc>
                <a:spcPct val="97000"/>
              </a:lnSpc>
              <a:spcBef>
                <a:spcPts val="800"/>
              </a:spcBef>
              <a:spcAft>
                <a:spcPts val="0"/>
              </a:spcAft>
              <a:buSzPts val="2800"/>
              <a:buChar char="•"/>
            </a:pPr>
            <a:r>
              <a:rPr lang="en-US" sz="2800" dirty="0"/>
              <a:t>The almighty American dollar brands the moon as it blacks out the sun</a:t>
            </a:r>
            <a:endParaRPr dirty="0"/>
          </a:p>
          <a:p>
            <a:pPr marL="341313" lvl="0" indent="-341313" algn="l" rtl="0">
              <a:lnSpc>
                <a:spcPct val="97000"/>
              </a:lnSpc>
              <a:spcBef>
                <a:spcPts val="800"/>
              </a:spcBef>
              <a:spcAft>
                <a:spcPts val="0"/>
              </a:spcAft>
              <a:buSzPts val="2400"/>
              <a:buChar char="•"/>
            </a:pPr>
            <a:r>
              <a:rPr lang="en-US" sz="2400" dirty="0">
                <a:solidFill>
                  <a:srgbClr val="0070C0"/>
                </a:solidFill>
              </a:rPr>
              <a:t>“ … the eclipse becomes a sign of despair and the approaching political apocalypse in an unstable Weimar Republic …”</a:t>
            </a:r>
            <a:endParaRPr dirty="0">
              <a:solidFill>
                <a:srgbClr val="0070C0"/>
              </a:solidFill>
            </a:endParaRPr>
          </a:p>
          <a:p>
            <a:pPr marL="798513" lvl="1" indent="-341313">
              <a:spcBef>
                <a:spcPts val="800"/>
              </a:spcBef>
              <a:buSzPts val="2400"/>
              <a:buChar char="•"/>
            </a:pPr>
            <a:r>
              <a:rPr lang="en-US" sz="2000" dirty="0"/>
              <a:t>Laura </a:t>
            </a:r>
            <a:r>
              <a:rPr lang="en-US" sz="2000" dirty="0" err="1"/>
              <a:t>Valenza</a:t>
            </a:r>
            <a:r>
              <a:rPr lang="en-US" sz="2000" dirty="0"/>
              <a:t> </a:t>
            </a:r>
            <a:r>
              <a:rPr lang="en-US" sz="2000" u="sng" dirty="0">
                <a:solidFill>
                  <a:srgbClr val="0070C0"/>
                </a:solidFill>
                <a:hlinkClick r:id="rId3">
                  <a:extLst>
                    <a:ext uri="{A12FA001-AC4F-418D-AE19-62706E023703}">
                      <ahyp:hlinkClr xmlns:ahyp="http://schemas.microsoft.com/office/drawing/2018/hyperlinkcolor" val="tx"/>
                    </a:ext>
                  </a:extLst>
                </a:hlinkClick>
              </a:rPr>
              <a:t>LINK</a:t>
            </a:r>
            <a:endParaRPr sz="2000" dirty="0">
              <a:solidFill>
                <a:srgbClr val="0070C0"/>
              </a:solidFill>
            </a:endParaRPr>
          </a:p>
          <a:p>
            <a:pPr marL="341313" lvl="0" indent="-188913" algn="l" rtl="0">
              <a:lnSpc>
                <a:spcPct val="97000"/>
              </a:lnSpc>
              <a:spcBef>
                <a:spcPts val="800"/>
              </a:spcBef>
              <a:spcAft>
                <a:spcPts val="0"/>
              </a:spcAft>
              <a:buSzPts val="2400"/>
              <a:buNone/>
            </a:pPr>
            <a:endParaRPr sz="24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402" name="Google Shape;402;p36"/>
          <p:cNvSpPr txBox="1">
            <a:spLocks noGrp="1"/>
          </p:cNvSpPr>
          <p:nvPr>
            <p:ph type="title"/>
          </p:nvPr>
        </p:nvSpPr>
        <p:spPr>
          <a:xfrm>
            <a:off x="190499" y="228590"/>
            <a:ext cx="4114800" cy="1319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1926 George Grosz</a:t>
            </a:r>
            <a:endParaRPr/>
          </a:p>
        </p:txBody>
      </p:sp>
      <p:pic>
        <p:nvPicPr>
          <p:cNvPr id="403" name="Google Shape;403;p36"/>
          <p:cNvPicPr preferRelativeResize="0"/>
          <p:nvPr/>
        </p:nvPicPr>
        <p:blipFill rotWithShape="1">
          <a:blip r:embed="rId4">
            <a:alphaModFix/>
          </a:blip>
          <a:srcRect/>
          <a:stretch/>
        </p:blipFill>
        <p:spPr>
          <a:xfrm>
            <a:off x="4382429" y="228600"/>
            <a:ext cx="4761571" cy="5334000"/>
          </a:xfrm>
          <a:prstGeom prst="rect">
            <a:avLst/>
          </a:prstGeom>
          <a:noFill/>
          <a:ln>
            <a:noFill/>
          </a:ln>
        </p:spPr>
      </p:pic>
      <p:sp>
        <p:nvSpPr>
          <p:cNvPr id="404" name="Google Shape;404;p36"/>
          <p:cNvSpPr txBox="1"/>
          <p:nvPr/>
        </p:nvSpPr>
        <p:spPr>
          <a:xfrm>
            <a:off x="4648200" y="5562600"/>
            <a:ext cx="42672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70C0"/>
                </a:solidFill>
                <a:latin typeface="Arial"/>
                <a:ea typeface="Arial"/>
                <a:cs typeface="Arial"/>
                <a:sym typeface="Arial"/>
              </a:rPr>
              <a:t>[Note theme of cross with eclipse above, as in past centuries.]</a:t>
            </a:r>
            <a:endParaRPr/>
          </a:p>
        </p:txBody>
      </p:sp>
      <p:sp>
        <p:nvSpPr>
          <p:cNvPr id="405" name="Google Shape;405;p3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body" idx="1"/>
          </p:nvPr>
        </p:nvSpPr>
        <p:spPr>
          <a:xfrm>
            <a:off x="190500" y="4876800"/>
            <a:ext cx="8763000" cy="1435576"/>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London, Midland and Scotland Railway posters.  </a:t>
            </a:r>
            <a:r>
              <a:rPr lang="en-US" i="1" dirty="0">
                <a:solidFill>
                  <a:srgbClr val="0070C0"/>
                </a:solidFill>
              </a:rPr>
              <a:t>People are invited to </a:t>
            </a:r>
            <a:r>
              <a:rPr lang="en-US" i="1" u="sng" dirty="0">
                <a:solidFill>
                  <a:srgbClr val="0070C0"/>
                </a:solidFill>
              </a:rPr>
              <a:t>travel</a:t>
            </a:r>
            <a:r>
              <a:rPr lang="en-US" i="1" dirty="0">
                <a:solidFill>
                  <a:srgbClr val="0070C0"/>
                </a:solidFill>
              </a:rPr>
              <a:t> to eclipses!</a:t>
            </a:r>
            <a:r>
              <a:rPr lang="en-US" dirty="0"/>
              <a:t> </a:t>
            </a:r>
            <a:r>
              <a:rPr lang="en-US" i="1" u="sng" dirty="0"/>
              <a:t> </a:t>
            </a:r>
            <a:r>
              <a:rPr lang="en-US" sz="2800" i="1" u="sng" dirty="0"/>
              <a:t>Left</a:t>
            </a:r>
            <a:r>
              <a:rPr lang="en-US" sz="2800" dirty="0"/>
              <a:t>: Blatchford 2016.  </a:t>
            </a:r>
            <a:r>
              <a:rPr lang="en-US" sz="2800" i="1" dirty="0"/>
              <a:t>Right</a:t>
            </a:r>
            <a:r>
              <a:rPr lang="en-US" sz="2800" dirty="0"/>
              <a:t>: </a:t>
            </a:r>
            <a:r>
              <a:rPr lang="en-US" sz="2800" u="sng" dirty="0">
                <a:solidFill>
                  <a:srgbClr val="0070C0"/>
                </a:solidFill>
                <a:hlinkClick r:id="rId3">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411" name="Google Shape;411;p37"/>
          <p:cNvSpPr txBox="1">
            <a:spLocks noGrp="1"/>
          </p:cNvSpPr>
          <p:nvPr>
            <p:ph type="title"/>
          </p:nvPr>
        </p:nvSpPr>
        <p:spPr>
          <a:xfrm>
            <a:off x="0" y="0"/>
            <a:ext cx="9144000" cy="1105376"/>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1927 LM&amp;S Railway Posters</a:t>
            </a:r>
            <a:endParaRPr dirty="0"/>
          </a:p>
        </p:txBody>
      </p:sp>
      <p:pic>
        <p:nvPicPr>
          <p:cNvPr id="412" name="Google Shape;412;p37"/>
          <p:cNvPicPr preferRelativeResize="0"/>
          <p:nvPr/>
        </p:nvPicPr>
        <p:blipFill rotWithShape="1">
          <a:blip r:embed="rId4">
            <a:alphaModFix/>
          </a:blip>
          <a:srcRect/>
          <a:stretch/>
        </p:blipFill>
        <p:spPr>
          <a:xfrm>
            <a:off x="0" y="1130775"/>
            <a:ext cx="4419600" cy="3479937"/>
          </a:xfrm>
          <a:prstGeom prst="rect">
            <a:avLst/>
          </a:prstGeom>
          <a:noFill/>
          <a:ln>
            <a:noFill/>
          </a:ln>
        </p:spPr>
      </p:pic>
      <p:pic>
        <p:nvPicPr>
          <p:cNvPr id="413" name="Google Shape;413;p37"/>
          <p:cNvPicPr preferRelativeResize="0"/>
          <p:nvPr/>
        </p:nvPicPr>
        <p:blipFill rotWithShape="1">
          <a:blip r:embed="rId5">
            <a:alphaModFix/>
          </a:blip>
          <a:srcRect/>
          <a:stretch/>
        </p:blipFill>
        <p:spPr>
          <a:xfrm>
            <a:off x="4572000" y="1175531"/>
            <a:ext cx="4328921" cy="3390424"/>
          </a:xfrm>
          <a:prstGeom prst="rect">
            <a:avLst/>
          </a:prstGeom>
          <a:noFill/>
          <a:ln>
            <a:noFill/>
          </a:ln>
        </p:spPr>
      </p:pic>
      <p:sp>
        <p:nvSpPr>
          <p:cNvPr id="414" name="Google Shape;414;p3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8"/>
          <p:cNvSpPr txBox="1">
            <a:spLocks noGrp="1"/>
          </p:cNvSpPr>
          <p:nvPr>
            <p:ph type="body" idx="1"/>
          </p:nvPr>
        </p:nvSpPr>
        <p:spPr>
          <a:xfrm>
            <a:off x="0" y="1447800"/>
            <a:ext cx="4414520" cy="4876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dirty="0"/>
              <a:t>“According to Zapotec [Oaxaca, Mexico, c. 700 BC – 1521 AD] mythology, the </a:t>
            </a:r>
            <a:r>
              <a:rPr lang="en-US" sz="2400" i="1" dirty="0">
                <a:solidFill>
                  <a:srgbClr val="0070C0"/>
                </a:solidFill>
              </a:rPr>
              <a:t>total eclipse is an evil omen that prophesies disaster, warfare, or the end of the world.</a:t>
            </a:r>
            <a:endParaRPr i="1" dirty="0">
              <a:solidFill>
                <a:srgbClr val="0070C0"/>
              </a:solidFill>
            </a:endParaRPr>
          </a:p>
          <a:p>
            <a:pPr marL="341313" lvl="0" indent="-341313" algn="l" rtl="0">
              <a:lnSpc>
                <a:spcPct val="97000"/>
              </a:lnSpc>
              <a:spcBef>
                <a:spcPts val="800"/>
              </a:spcBef>
              <a:spcAft>
                <a:spcPts val="0"/>
              </a:spcAft>
              <a:buSzPts val="2400"/>
              <a:buChar char="•"/>
            </a:pPr>
            <a:r>
              <a:rPr lang="en-US" sz="2400" dirty="0"/>
              <a:t>In </a:t>
            </a:r>
            <a:r>
              <a:rPr lang="en-US" sz="2400" i="1" dirty="0"/>
              <a:t>Total Eclipse</a:t>
            </a:r>
            <a:r>
              <a:rPr lang="en-US" sz="2400" dirty="0"/>
              <a:t>, a pitch-black moon shields the sun, and the blue heavens are </a:t>
            </a:r>
            <a:r>
              <a:rPr lang="en-US" sz="2400" i="1" dirty="0">
                <a:solidFill>
                  <a:srgbClr val="C00000"/>
                </a:solidFill>
              </a:rPr>
              <a:t>filled with shards of darkness rather than rays of hopeful light.”</a:t>
            </a:r>
            <a:endParaRPr i="1" dirty="0">
              <a:solidFill>
                <a:srgbClr val="C00000"/>
              </a:solidFill>
            </a:endParaRPr>
          </a:p>
          <a:p>
            <a:pPr marL="341313" lvl="0" indent="-138113" algn="l" rtl="0">
              <a:lnSpc>
                <a:spcPct val="97000"/>
              </a:lnSpc>
              <a:spcBef>
                <a:spcPts val="800"/>
              </a:spcBef>
              <a:spcAft>
                <a:spcPts val="0"/>
              </a:spcAft>
              <a:buSzPts val="3200"/>
              <a:buNone/>
            </a:pPr>
            <a:endParaRPr dirty="0"/>
          </a:p>
        </p:txBody>
      </p:sp>
      <p:sp>
        <p:nvSpPr>
          <p:cNvPr id="420" name="Google Shape;420;p38"/>
          <p:cNvSpPr txBox="1">
            <a:spLocks noGrp="1"/>
          </p:cNvSpPr>
          <p:nvPr>
            <p:ph type="title"/>
          </p:nvPr>
        </p:nvSpPr>
        <p:spPr>
          <a:xfrm>
            <a:off x="0" y="164148"/>
            <a:ext cx="4414500" cy="12837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1946 Rufino Tamayo</a:t>
            </a:r>
            <a:endParaRPr/>
          </a:p>
        </p:txBody>
      </p:sp>
      <p:pic>
        <p:nvPicPr>
          <p:cNvPr id="421" name="Google Shape;421;p38"/>
          <p:cNvPicPr preferRelativeResize="0"/>
          <p:nvPr/>
        </p:nvPicPr>
        <p:blipFill rotWithShape="1">
          <a:blip r:embed="rId3">
            <a:alphaModFix/>
          </a:blip>
          <a:srcRect/>
          <a:stretch/>
        </p:blipFill>
        <p:spPr>
          <a:xfrm>
            <a:off x="4572000" y="304800"/>
            <a:ext cx="4572000" cy="6096000"/>
          </a:xfrm>
          <a:prstGeom prst="rect">
            <a:avLst/>
          </a:prstGeom>
          <a:noFill/>
          <a:ln>
            <a:noFill/>
          </a:ln>
        </p:spPr>
      </p:pic>
      <p:sp>
        <p:nvSpPr>
          <p:cNvPr id="422" name="Google Shape;422;p38"/>
          <p:cNvSpPr txBox="1"/>
          <p:nvPr/>
        </p:nvSpPr>
        <p:spPr>
          <a:xfrm>
            <a:off x="457200" y="6400800"/>
            <a:ext cx="6553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Heather Cammarata-Seale, </a:t>
            </a:r>
            <a:r>
              <a:rPr lang="en-US" sz="2000" b="1" u="sng">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2000" b="1">
              <a:solidFill>
                <a:srgbClr val="0070C0"/>
              </a:solidFill>
              <a:latin typeface="Arial"/>
              <a:ea typeface="Arial"/>
              <a:cs typeface="Arial"/>
              <a:sym typeface="Arial"/>
            </a:endParaRPr>
          </a:p>
        </p:txBody>
      </p:sp>
      <p:sp>
        <p:nvSpPr>
          <p:cNvPr id="423" name="Google Shape;423;p3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9"/>
          <p:cNvSpPr txBox="1">
            <a:spLocks noGrp="1"/>
          </p:cNvSpPr>
          <p:nvPr>
            <p:ph type="title"/>
          </p:nvPr>
        </p:nvSpPr>
        <p:spPr>
          <a:xfrm>
            <a:off x="152400" y="128588"/>
            <a:ext cx="85328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a:t>Mola art, Panama, mid-20</a:t>
            </a:r>
            <a:r>
              <a:rPr lang="en-US" sz="4000" baseline="30000"/>
              <a:t>th</a:t>
            </a:r>
            <a:r>
              <a:rPr lang="en-US" sz="4000"/>
              <a:t> cent.</a:t>
            </a:r>
            <a:endParaRPr/>
          </a:p>
        </p:txBody>
      </p:sp>
      <p:sp>
        <p:nvSpPr>
          <p:cNvPr id="429" name="Google Shape;429;p39"/>
          <p:cNvSpPr txBox="1">
            <a:spLocks noGrp="1"/>
          </p:cNvSpPr>
          <p:nvPr>
            <p:ph type="body" idx="1"/>
          </p:nvPr>
        </p:nvSpPr>
        <p:spPr>
          <a:xfrm>
            <a:off x="172720" y="1275081"/>
            <a:ext cx="3332480" cy="344931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Textile art from Guna people</a:t>
            </a:r>
            <a:endParaRPr/>
          </a:p>
          <a:p>
            <a:pPr marL="341313" lvl="0" indent="-341313" algn="l" rtl="0">
              <a:lnSpc>
                <a:spcPct val="97000"/>
              </a:lnSpc>
              <a:spcBef>
                <a:spcPts val="800"/>
              </a:spcBef>
              <a:spcAft>
                <a:spcPts val="0"/>
              </a:spcAft>
              <a:buSzPts val="3200"/>
              <a:buChar char="•"/>
            </a:pPr>
            <a:r>
              <a:rPr lang="en-US"/>
              <a:t>Adapted from body painting</a:t>
            </a:r>
            <a:endParaRPr/>
          </a:p>
          <a:p>
            <a:pPr marL="341313" lvl="0" indent="-341313" algn="l" rtl="0">
              <a:lnSpc>
                <a:spcPct val="97000"/>
              </a:lnSpc>
              <a:spcBef>
                <a:spcPts val="800"/>
              </a:spcBef>
              <a:spcAft>
                <a:spcPts val="0"/>
              </a:spcAft>
              <a:buSzPts val="3200"/>
              <a:buChar char="•"/>
            </a:pPr>
            <a:r>
              <a:rPr lang="en-US" u="sng">
                <a:solidFill>
                  <a:srgbClr val="0070C0"/>
                </a:solidFill>
                <a:hlinkClick r:id="rId3">
                  <a:extLst>
                    <a:ext uri="{A12FA001-AC4F-418D-AE19-62706E023703}">
                      <ahyp:hlinkClr xmlns:ahyp="http://schemas.microsoft.com/office/drawing/2018/hyperlinkcolor" val="tx"/>
                    </a:ext>
                  </a:extLst>
                </a:hlinkClick>
              </a:rPr>
              <a:t>LINK1</a:t>
            </a:r>
            <a:endParaRPr>
              <a:solidFill>
                <a:srgbClr val="0070C0"/>
              </a:solidFill>
            </a:endParaRPr>
          </a:p>
          <a:p>
            <a:pPr marL="341313" lvl="0" indent="-341313" algn="l" rtl="0">
              <a:lnSpc>
                <a:spcPct val="97000"/>
              </a:lnSpc>
              <a:spcBef>
                <a:spcPts val="800"/>
              </a:spcBef>
              <a:spcAft>
                <a:spcPts val="0"/>
              </a:spcAft>
              <a:buSzPts val="3200"/>
              <a:buChar char="•"/>
            </a:pPr>
            <a:r>
              <a:rPr lang="en-US" u="sng">
                <a:solidFill>
                  <a:srgbClr val="0070C0"/>
                </a:solidFill>
                <a:hlinkClick r:id="rId4">
                  <a:extLst>
                    <a:ext uri="{A12FA001-AC4F-418D-AE19-62706E023703}">
                      <ahyp:hlinkClr xmlns:ahyp="http://schemas.microsoft.com/office/drawing/2018/hyperlinkcolor" val="tx"/>
                    </a:ext>
                  </a:extLst>
                </a:hlinkClick>
              </a:rPr>
              <a:t>LINK2</a:t>
            </a:r>
            <a:endParaRPr>
              <a:solidFill>
                <a:srgbClr val="0070C0"/>
              </a:solidFill>
            </a:endParaRPr>
          </a:p>
        </p:txBody>
      </p:sp>
      <p:pic>
        <p:nvPicPr>
          <p:cNvPr id="430" name="Google Shape;430;p39"/>
          <p:cNvPicPr preferRelativeResize="0"/>
          <p:nvPr/>
        </p:nvPicPr>
        <p:blipFill rotWithShape="1">
          <a:blip r:embed="rId5">
            <a:alphaModFix/>
          </a:blip>
          <a:srcRect/>
          <a:stretch/>
        </p:blipFill>
        <p:spPr>
          <a:xfrm>
            <a:off x="3810000" y="1310641"/>
            <a:ext cx="4748762" cy="4038600"/>
          </a:xfrm>
          <a:prstGeom prst="rect">
            <a:avLst/>
          </a:prstGeom>
          <a:noFill/>
          <a:ln>
            <a:noFill/>
          </a:ln>
        </p:spPr>
      </p:pic>
      <p:sp>
        <p:nvSpPr>
          <p:cNvPr id="431" name="Google Shape;431;p39"/>
          <p:cNvSpPr txBox="1"/>
          <p:nvPr/>
        </p:nvSpPr>
        <p:spPr>
          <a:xfrm>
            <a:off x="1395962" y="5476242"/>
            <a:ext cx="7162800" cy="120032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dirty="0">
                <a:solidFill>
                  <a:srgbClr val="0070C0"/>
                </a:solidFill>
                <a:latin typeface="Arial"/>
                <a:ea typeface="Arial"/>
                <a:cs typeface="Arial"/>
                <a:sym typeface="Arial"/>
              </a:rPr>
              <a:t>“Albino shoots the Sky Dragon” – ancient story where an albino (a “moon child”) </a:t>
            </a:r>
            <a:r>
              <a:rPr lang="en-US" sz="2400" b="1" i="1" dirty="0">
                <a:solidFill>
                  <a:schemeClr val="tx1"/>
                </a:solidFill>
                <a:sym typeface="Arial"/>
              </a:rPr>
              <a:t>shoots the sky dragon trying to swallow the Moon  </a:t>
            </a:r>
            <a:endParaRPr dirty="0">
              <a:solidFill>
                <a:schemeClr val="tx1"/>
              </a:solidFill>
            </a:endParaRPr>
          </a:p>
        </p:txBody>
      </p:sp>
      <p:sp>
        <p:nvSpPr>
          <p:cNvPr id="432" name="Google Shape;432;p39"/>
          <p:cNvSpPr txBox="1"/>
          <p:nvPr/>
        </p:nvSpPr>
        <p:spPr>
          <a:xfrm>
            <a:off x="626533" y="4794351"/>
            <a:ext cx="3183467"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Photo source: Dr. B. Follensbee, Missouri St. U.</a:t>
            </a:r>
            <a:endParaRPr/>
          </a:p>
        </p:txBody>
      </p:sp>
      <p:sp>
        <p:nvSpPr>
          <p:cNvPr id="433" name="Google Shape;433;p3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a:spLocks noGrp="1"/>
          </p:cNvSpPr>
          <p:nvPr>
            <p:ph type="body" idx="1"/>
          </p:nvPr>
        </p:nvSpPr>
        <p:spPr>
          <a:xfrm>
            <a:off x="0" y="1987928"/>
            <a:ext cx="4800600" cy="464147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solidFill>
                  <a:srgbClr val="C00000"/>
                </a:solidFill>
              </a:rPr>
              <a:t>Lunar eclipses</a:t>
            </a:r>
            <a:r>
              <a:rPr lang="en-US" sz="2800" dirty="0">
                <a:solidFill>
                  <a:srgbClr val="C00000"/>
                </a:solidFill>
              </a:rPr>
              <a:t> </a:t>
            </a:r>
            <a:r>
              <a:rPr lang="en-US" sz="2800" dirty="0"/>
              <a:t>can only happen every 5-6 lunations (full Moons) = </a:t>
            </a:r>
            <a:r>
              <a:rPr lang="en-US" sz="2800" dirty="0">
                <a:solidFill>
                  <a:srgbClr val="C00000"/>
                </a:solidFill>
              </a:rPr>
              <a:t>every 148 or 177 days</a:t>
            </a:r>
            <a:endParaRPr dirty="0">
              <a:solidFill>
                <a:srgbClr val="C00000"/>
              </a:solidFill>
            </a:endParaRPr>
          </a:p>
          <a:p>
            <a:pPr marL="741363" lvl="1" indent="-284163" algn="l" rtl="0">
              <a:lnSpc>
                <a:spcPct val="97000"/>
              </a:lnSpc>
              <a:spcBef>
                <a:spcPts val="700"/>
              </a:spcBef>
              <a:spcAft>
                <a:spcPts val="0"/>
              </a:spcAft>
              <a:buSzPts val="2400"/>
              <a:buChar char="–"/>
            </a:pPr>
            <a:r>
              <a:rPr lang="en-US" sz="2400" i="1" dirty="0"/>
              <a:t>Solar eclipses are +/- 2 weeks from each lunar one</a:t>
            </a:r>
            <a:endParaRPr i="1" dirty="0"/>
          </a:p>
          <a:p>
            <a:pPr marL="341313" lvl="0" indent="-341313" algn="l" rtl="0">
              <a:lnSpc>
                <a:spcPct val="97000"/>
              </a:lnSpc>
              <a:spcBef>
                <a:spcPts val="800"/>
              </a:spcBef>
              <a:spcAft>
                <a:spcPts val="0"/>
              </a:spcAft>
              <a:buSzPts val="2800"/>
              <a:buChar char="•"/>
            </a:pPr>
            <a:r>
              <a:rPr lang="en-US" sz="2800" u="sng" dirty="0"/>
              <a:t>Stonehenge</a:t>
            </a:r>
            <a:r>
              <a:rPr lang="en-US" sz="2800" dirty="0"/>
              <a:t>:  </a:t>
            </a:r>
            <a:r>
              <a:rPr lang="en-US" sz="2400" dirty="0">
                <a:solidFill>
                  <a:srgbClr val="0070C0"/>
                </a:solidFill>
              </a:rPr>
              <a:t>56 </a:t>
            </a:r>
            <a:r>
              <a:rPr lang="en-US" sz="2400" b="1" u="sng" dirty="0">
                <a:solidFill>
                  <a:srgbClr val="0070C0"/>
                </a:solidFill>
              </a:rPr>
              <a:t>Aubrey holes</a:t>
            </a:r>
            <a:r>
              <a:rPr lang="en-US" sz="2400" dirty="0">
                <a:solidFill>
                  <a:srgbClr val="0070C0"/>
                </a:solidFill>
              </a:rPr>
              <a:t> in ring, can be used to keep track of Sun, Moon </a:t>
            </a:r>
            <a:r>
              <a:rPr lang="en-US" sz="2400" dirty="0">
                <a:solidFill>
                  <a:srgbClr val="0070C0"/>
                </a:solidFill>
                <a:sym typeface="Wingdings" pitchFamily="2" charset="2"/>
              </a:rPr>
              <a:t></a:t>
            </a:r>
            <a:r>
              <a:rPr lang="en-US" sz="2400" dirty="0">
                <a:solidFill>
                  <a:srgbClr val="0070C0"/>
                </a:solidFill>
              </a:rPr>
              <a:t> predict eclipses </a:t>
            </a:r>
            <a:r>
              <a:rPr lang="en-US" sz="2400" dirty="0"/>
              <a:t>(T. </a:t>
            </a:r>
            <a:r>
              <a:rPr lang="en-US" sz="2400" dirty="0" err="1"/>
              <a:t>Nordgren</a:t>
            </a:r>
            <a:r>
              <a:rPr lang="en-US" sz="2400" dirty="0"/>
              <a:t> 2016, p37, </a:t>
            </a:r>
            <a:r>
              <a:rPr lang="en-US" sz="2400" i="1" dirty="0"/>
              <a:t>Sun, Moon, Earth)</a:t>
            </a:r>
            <a:endParaRPr sz="2800" dirty="0"/>
          </a:p>
        </p:txBody>
      </p:sp>
      <p:sp>
        <p:nvSpPr>
          <p:cNvPr id="121" name="Google Shape;121;p4"/>
          <p:cNvSpPr txBox="1">
            <a:spLocks noGrp="1"/>
          </p:cNvSpPr>
          <p:nvPr>
            <p:ph type="title"/>
          </p:nvPr>
        </p:nvSpPr>
        <p:spPr>
          <a:xfrm>
            <a:off x="16933" y="16932"/>
            <a:ext cx="4897967" cy="1799546"/>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c. 3000 BC Stonehenge</a:t>
            </a:r>
            <a:endParaRPr dirty="0"/>
          </a:p>
        </p:txBody>
      </p:sp>
      <p:pic>
        <p:nvPicPr>
          <p:cNvPr id="122" name="Google Shape;122;p4"/>
          <p:cNvPicPr preferRelativeResize="0"/>
          <p:nvPr/>
        </p:nvPicPr>
        <p:blipFill rotWithShape="1">
          <a:blip r:embed="rId3">
            <a:alphaModFix/>
          </a:blip>
          <a:srcRect/>
          <a:stretch/>
        </p:blipFill>
        <p:spPr>
          <a:xfrm>
            <a:off x="4914900" y="19050"/>
            <a:ext cx="3810000" cy="2857500"/>
          </a:xfrm>
          <a:prstGeom prst="rect">
            <a:avLst/>
          </a:prstGeom>
          <a:noFill/>
          <a:ln>
            <a:noFill/>
          </a:ln>
        </p:spPr>
      </p:pic>
      <p:pic>
        <p:nvPicPr>
          <p:cNvPr id="123" name="Google Shape;123;p4"/>
          <p:cNvPicPr preferRelativeResize="0"/>
          <p:nvPr/>
        </p:nvPicPr>
        <p:blipFill rotWithShape="1">
          <a:blip r:embed="rId4">
            <a:alphaModFix/>
          </a:blip>
          <a:srcRect/>
          <a:stretch/>
        </p:blipFill>
        <p:spPr>
          <a:xfrm>
            <a:off x="4914900" y="3048000"/>
            <a:ext cx="3835400" cy="3725817"/>
          </a:xfrm>
          <a:prstGeom prst="rect">
            <a:avLst/>
          </a:prstGeom>
          <a:noFill/>
          <a:ln>
            <a:noFill/>
          </a:ln>
        </p:spPr>
      </p:pic>
      <p:sp>
        <p:nvSpPr>
          <p:cNvPr id="124" name="Google Shape;124;p4"/>
          <p:cNvSpPr txBox="1"/>
          <p:nvPr/>
        </p:nvSpPr>
        <p:spPr>
          <a:xfrm>
            <a:off x="5715000" y="2085113"/>
            <a:ext cx="2895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1" u="none" strike="noStrike" cap="none">
                <a:solidFill>
                  <a:schemeClr val="lt1"/>
                </a:solidFill>
                <a:latin typeface="Arial"/>
                <a:ea typeface="Arial"/>
                <a:cs typeface="Arial"/>
                <a:sym typeface="Arial"/>
              </a:rPr>
              <a:t>Stonehenge, Gareth Wiscombe 2007, Wikipedia</a:t>
            </a:r>
            <a:endParaRPr/>
          </a:p>
        </p:txBody>
      </p:sp>
      <p:sp>
        <p:nvSpPr>
          <p:cNvPr id="125" name="Google Shape;125;p4"/>
          <p:cNvSpPr txBox="1"/>
          <p:nvPr/>
        </p:nvSpPr>
        <p:spPr>
          <a:xfrm>
            <a:off x="6019800" y="3987578"/>
            <a:ext cx="13716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7030A0"/>
                </a:solidFill>
                <a:latin typeface="Arial"/>
                <a:ea typeface="Arial"/>
                <a:cs typeface="Arial"/>
                <a:sym typeface="Arial"/>
              </a:rPr>
              <a:t>Aubrey holes in white</a:t>
            </a:r>
            <a:endParaRPr/>
          </a:p>
        </p:txBody>
      </p:sp>
      <p:sp>
        <p:nvSpPr>
          <p:cNvPr id="126" name="Google Shape;126;p4"/>
          <p:cNvSpPr txBox="1"/>
          <p:nvPr/>
        </p:nvSpPr>
        <p:spPr>
          <a:xfrm>
            <a:off x="7505700" y="5798402"/>
            <a:ext cx="17399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0070C0"/>
                </a:solidFill>
                <a:latin typeface="Arial"/>
                <a:ea typeface="Arial"/>
                <a:cs typeface="Arial"/>
                <a:sym typeface="Arial"/>
              </a:rPr>
              <a:t>Drawing by Adamson, Wikimedia</a:t>
            </a:r>
            <a:endParaRPr/>
          </a:p>
        </p:txBody>
      </p:sp>
      <p:sp>
        <p:nvSpPr>
          <p:cNvPr id="127" name="Google Shape;127;p4"/>
          <p:cNvSpPr txBox="1"/>
          <p:nvPr/>
        </p:nvSpPr>
        <p:spPr>
          <a:xfrm>
            <a:off x="16933" y="16932"/>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0"/>
          <p:cNvSpPr txBox="1">
            <a:spLocks noGrp="1"/>
          </p:cNvSpPr>
          <p:nvPr>
            <p:ph type="body" idx="1"/>
          </p:nvPr>
        </p:nvSpPr>
        <p:spPr>
          <a:xfrm>
            <a:off x="0" y="1307211"/>
            <a:ext cx="2684682" cy="4319778"/>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“Pop artist </a:t>
            </a:r>
            <a:r>
              <a:rPr lang="en-US" sz="2400" b="1" u="sng" dirty="0"/>
              <a:t>Roy Lichtenstein</a:t>
            </a:r>
            <a:r>
              <a:rPr lang="en-US" sz="2400" b="1" dirty="0"/>
              <a:t> was interested in the time lapsed (successive) </a:t>
            </a:r>
            <a:r>
              <a:rPr lang="en-US" sz="2400" b="1" dirty="0">
                <a:solidFill>
                  <a:srgbClr val="0070C0"/>
                </a:solidFill>
              </a:rPr>
              <a:t>phases of an eclipse </a:t>
            </a:r>
            <a:r>
              <a:rPr lang="en-US" sz="2400" b="1" dirty="0"/>
              <a:t>in his </a:t>
            </a:r>
            <a:r>
              <a:rPr lang="en-US" sz="2400" b="1" i="1" dirty="0">
                <a:solidFill>
                  <a:srgbClr val="C00000"/>
                </a:solidFill>
              </a:rPr>
              <a:t>Eclipse of the Sun II</a:t>
            </a:r>
            <a:r>
              <a:rPr lang="en-US" sz="2400" b="1" i="1" dirty="0"/>
              <a:t> </a:t>
            </a:r>
            <a:r>
              <a:rPr lang="en-US" sz="2400" b="1" dirty="0"/>
              <a:t>(1975).”</a:t>
            </a:r>
            <a:endParaRPr dirty="0"/>
          </a:p>
        </p:txBody>
      </p:sp>
      <p:sp>
        <p:nvSpPr>
          <p:cNvPr id="439" name="Google Shape;439;p40"/>
          <p:cNvSpPr txBox="1">
            <a:spLocks noGrp="1"/>
          </p:cNvSpPr>
          <p:nvPr>
            <p:ph type="title"/>
          </p:nvPr>
        </p:nvSpPr>
        <p:spPr>
          <a:xfrm>
            <a:off x="-15240" y="0"/>
            <a:ext cx="9144000" cy="1097756"/>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1975 Lichtenstein</a:t>
            </a:r>
            <a:endParaRPr dirty="0"/>
          </a:p>
        </p:txBody>
      </p:sp>
      <p:pic>
        <p:nvPicPr>
          <p:cNvPr id="440" name="Google Shape;440;p40"/>
          <p:cNvPicPr preferRelativeResize="0"/>
          <p:nvPr/>
        </p:nvPicPr>
        <p:blipFill rotWithShape="1">
          <a:blip r:embed="rId3">
            <a:alphaModFix/>
          </a:blip>
          <a:srcRect/>
          <a:stretch/>
        </p:blipFill>
        <p:spPr>
          <a:xfrm>
            <a:off x="2705002" y="1219200"/>
            <a:ext cx="6438997" cy="4495800"/>
          </a:xfrm>
          <a:prstGeom prst="rect">
            <a:avLst/>
          </a:prstGeom>
          <a:noFill/>
          <a:ln>
            <a:noFill/>
          </a:ln>
        </p:spPr>
      </p:pic>
      <p:sp>
        <p:nvSpPr>
          <p:cNvPr id="441" name="Google Shape;441;p40"/>
          <p:cNvSpPr txBox="1"/>
          <p:nvPr/>
        </p:nvSpPr>
        <p:spPr>
          <a:xfrm>
            <a:off x="304800" y="5924455"/>
            <a:ext cx="3509060" cy="58477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70C0"/>
                </a:solidFill>
                <a:latin typeface="Arial"/>
                <a:ea typeface="Arial"/>
                <a:cs typeface="Arial"/>
                <a:sym typeface="Arial"/>
              </a:rPr>
              <a:t>(Blatchford 2016)</a:t>
            </a:r>
            <a:endParaRPr/>
          </a:p>
        </p:txBody>
      </p:sp>
      <p:sp>
        <p:nvSpPr>
          <p:cNvPr id="442" name="Google Shape;442;p4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1"/>
          <p:cNvSpPr txBox="1">
            <a:spLocks noGrp="1"/>
          </p:cNvSpPr>
          <p:nvPr>
            <p:ph type="body" idx="1"/>
          </p:nvPr>
        </p:nvSpPr>
        <p:spPr>
          <a:xfrm>
            <a:off x="0" y="5410199"/>
            <a:ext cx="9144000" cy="1313543"/>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Eclipses on </a:t>
            </a:r>
            <a:r>
              <a:rPr lang="en-US" u="sng" dirty="0"/>
              <a:t>coins</a:t>
            </a:r>
            <a:r>
              <a:rPr lang="en-US" dirty="0"/>
              <a:t> became more popular at the end of the 20</a:t>
            </a:r>
            <a:r>
              <a:rPr lang="en-US" baseline="30000" dirty="0"/>
              <a:t>th</a:t>
            </a:r>
            <a:r>
              <a:rPr lang="en-US" dirty="0"/>
              <a:t> century – and also on </a:t>
            </a:r>
            <a:r>
              <a:rPr lang="en-US" u="sng" dirty="0"/>
              <a:t>stamps</a:t>
            </a:r>
            <a:r>
              <a:rPr lang="en-US" dirty="0"/>
              <a:t>.</a:t>
            </a:r>
            <a:endParaRPr dirty="0"/>
          </a:p>
        </p:txBody>
      </p:sp>
      <p:sp>
        <p:nvSpPr>
          <p:cNvPr id="448" name="Google Shape;448;p41"/>
          <p:cNvSpPr txBox="1">
            <a:spLocks noGrp="1"/>
          </p:cNvSpPr>
          <p:nvPr>
            <p:ph type="title"/>
          </p:nvPr>
        </p:nvSpPr>
        <p:spPr>
          <a:xfrm>
            <a:off x="0" y="128588"/>
            <a:ext cx="9144000"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1999, 2017 Stamps, Coin</a:t>
            </a:r>
            <a:endParaRPr/>
          </a:p>
        </p:txBody>
      </p:sp>
      <p:pic>
        <p:nvPicPr>
          <p:cNvPr id="449" name="Google Shape;449;p41"/>
          <p:cNvPicPr preferRelativeResize="0"/>
          <p:nvPr/>
        </p:nvPicPr>
        <p:blipFill rotWithShape="1">
          <a:blip r:embed="rId3">
            <a:alphaModFix/>
          </a:blip>
          <a:srcRect/>
          <a:stretch/>
        </p:blipFill>
        <p:spPr>
          <a:xfrm>
            <a:off x="4587240" y="1143000"/>
            <a:ext cx="4191000" cy="2993572"/>
          </a:xfrm>
          <a:prstGeom prst="rect">
            <a:avLst/>
          </a:prstGeom>
          <a:noFill/>
          <a:ln>
            <a:noFill/>
          </a:ln>
        </p:spPr>
      </p:pic>
      <p:pic>
        <p:nvPicPr>
          <p:cNvPr id="450" name="Google Shape;450;p41"/>
          <p:cNvPicPr preferRelativeResize="0"/>
          <p:nvPr/>
        </p:nvPicPr>
        <p:blipFill rotWithShape="1">
          <a:blip r:embed="rId4">
            <a:alphaModFix/>
          </a:blip>
          <a:srcRect/>
          <a:stretch/>
        </p:blipFill>
        <p:spPr>
          <a:xfrm>
            <a:off x="266700" y="3392045"/>
            <a:ext cx="4000500" cy="1948430"/>
          </a:xfrm>
          <a:prstGeom prst="rect">
            <a:avLst/>
          </a:prstGeom>
          <a:noFill/>
          <a:ln>
            <a:noFill/>
          </a:ln>
        </p:spPr>
      </p:pic>
      <p:pic>
        <p:nvPicPr>
          <p:cNvPr id="451" name="Google Shape;451;p41"/>
          <p:cNvPicPr preferRelativeResize="0"/>
          <p:nvPr/>
        </p:nvPicPr>
        <p:blipFill rotWithShape="1">
          <a:blip r:embed="rId5">
            <a:alphaModFix/>
          </a:blip>
          <a:srcRect/>
          <a:stretch/>
        </p:blipFill>
        <p:spPr>
          <a:xfrm>
            <a:off x="381000" y="1241008"/>
            <a:ext cx="3733800" cy="1834291"/>
          </a:xfrm>
          <a:prstGeom prst="rect">
            <a:avLst/>
          </a:prstGeom>
          <a:noFill/>
          <a:ln>
            <a:noFill/>
          </a:ln>
        </p:spPr>
      </p:pic>
      <p:sp>
        <p:nvSpPr>
          <p:cNvPr id="452" name="Google Shape;452;p41"/>
          <p:cNvSpPr txBox="1"/>
          <p:nvPr/>
        </p:nvSpPr>
        <p:spPr>
          <a:xfrm>
            <a:off x="4572000" y="4206296"/>
            <a:ext cx="4114800" cy="1015663"/>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A) Romania 1999.  B) Hungary 1999.  C) USA 2017.  (Both stamps use F. Espenak’s work!)</a:t>
            </a:r>
            <a:endParaRPr/>
          </a:p>
        </p:txBody>
      </p:sp>
      <p:sp>
        <p:nvSpPr>
          <p:cNvPr id="453" name="Google Shape;453;p41"/>
          <p:cNvSpPr txBox="1"/>
          <p:nvPr/>
        </p:nvSpPr>
        <p:spPr>
          <a:xfrm>
            <a:off x="1970351" y="1135831"/>
            <a:ext cx="7620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7030A0"/>
                </a:solidFill>
                <a:latin typeface="Arial"/>
                <a:ea typeface="Arial"/>
                <a:cs typeface="Arial"/>
                <a:sym typeface="Arial"/>
              </a:rPr>
              <a:t>A</a:t>
            </a:r>
            <a:endParaRPr/>
          </a:p>
        </p:txBody>
      </p:sp>
      <p:sp>
        <p:nvSpPr>
          <p:cNvPr id="454" name="Google Shape;454;p41"/>
          <p:cNvSpPr/>
          <p:nvPr/>
        </p:nvSpPr>
        <p:spPr>
          <a:xfrm>
            <a:off x="4992782" y="1146574"/>
            <a:ext cx="44435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7030A0"/>
                </a:solidFill>
                <a:latin typeface="Arial"/>
                <a:ea typeface="Arial"/>
                <a:cs typeface="Arial"/>
                <a:sym typeface="Arial"/>
              </a:rPr>
              <a:t>B</a:t>
            </a:r>
            <a:endParaRPr/>
          </a:p>
        </p:txBody>
      </p:sp>
      <p:sp>
        <p:nvSpPr>
          <p:cNvPr id="455" name="Google Shape;455;p41"/>
          <p:cNvSpPr/>
          <p:nvPr/>
        </p:nvSpPr>
        <p:spPr>
          <a:xfrm>
            <a:off x="0" y="2860897"/>
            <a:ext cx="48122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7030A0"/>
                </a:solidFill>
                <a:latin typeface="Arial"/>
                <a:ea typeface="Arial"/>
                <a:cs typeface="Arial"/>
                <a:sym typeface="Arial"/>
              </a:rPr>
              <a:t>C</a:t>
            </a:r>
            <a:endParaRPr/>
          </a:p>
        </p:txBody>
      </p:sp>
      <p:sp>
        <p:nvSpPr>
          <p:cNvPr id="456" name="Google Shape;456;p4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2"/>
          <p:cNvSpPr txBox="1">
            <a:spLocks noGrp="1"/>
          </p:cNvSpPr>
          <p:nvPr>
            <p:ph type="body" idx="1"/>
          </p:nvPr>
        </p:nvSpPr>
        <p:spPr>
          <a:xfrm>
            <a:off x="304800" y="1143000"/>
            <a:ext cx="4572000" cy="2362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Partial eclipse on 3 Oct 2005, </a:t>
            </a:r>
            <a:r>
              <a:rPr lang="en-US" u="sng" dirty="0"/>
              <a:t>Clément </a:t>
            </a:r>
            <a:r>
              <a:rPr lang="en-US" u="sng" dirty="0" err="1"/>
              <a:t>Bourdin</a:t>
            </a:r>
            <a:r>
              <a:rPr lang="en-US" dirty="0"/>
              <a:t>, Europe, similar to de Vos (1625).  </a:t>
            </a:r>
            <a:r>
              <a:rPr lang="en-US" u="sng" dirty="0">
                <a:solidFill>
                  <a:srgbClr val="0070C0"/>
                </a:solidFill>
                <a:hlinkClick r:id="rId3">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462" name="Google Shape;462;p42"/>
          <p:cNvSpPr txBox="1">
            <a:spLocks noGrp="1"/>
          </p:cNvSpPr>
          <p:nvPr>
            <p:ph type="title"/>
          </p:nvPr>
        </p:nvSpPr>
        <p:spPr>
          <a:xfrm>
            <a:off x="0" y="128588"/>
            <a:ext cx="9144000"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2005-09 Artistic Photos</a:t>
            </a:r>
            <a:endParaRPr/>
          </a:p>
        </p:txBody>
      </p:sp>
      <p:pic>
        <p:nvPicPr>
          <p:cNvPr id="463" name="Google Shape;463;p42"/>
          <p:cNvPicPr preferRelativeResize="0"/>
          <p:nvPr/>
        </p:nvPicPr>
        <p:blipFill rotWithShape="1">
          <a:blip r:embed="rId4">
            <a:alphaModFix/>
          </a:blip>
          <a:srcRect/>
          <a:stretch/>
        </p:blipFill>
        <p:spPr>
          <a:xfrm>
            <a:off x="5562599" y="1206501"/>
            <a:ext cx="3211447" cy="2412153"/>
          </a:xfrm>
          <a:prstGeom prst="rect">
            <a:avLst/>
          </a:prstGeom>
          <a:noFill/>
          <a:ln>
            <a:noFill/>
          </a:ln>
        </p:spPr>
      </p:pic>
      <p:pic>
        <p:nvPicPr>
          <p:cNvPr id="464" name="Google Shape;464;p42"/>
          <p:cNvPicPr preferRelativeResize="0"/>
          <p:nvPr/>
        </p:nvPicPr>
        <p:blipFill rotWithShape="1">
          <a:blip r:embed="rId5">
            <a:alphaModFix/>
          </a:blip>
          <a:srcRect/>
          <a:stretch/>
        </p:blipFill>
        <p:spPr>
          <a:xfrm>
            <a:off x="5562599" y="3682155"/>
            <a:ext cx="3099402" cy="3154608"/>
          </a:xfrm>
          <a:prstGeom prst="rect">
            <a:avLst/>
          </a:prstGeom>
          <a:noFill/>
          <a:ln>
            <a:noFill/>
          </a:ln>
        </p:spPr>
      </p:pic>
      <p:sp>
        <p:nvSpPr>
          <p:cNvPr id="465" name="Google Shape;465;p42"/>
          <p:cNvSpPr txBox="1"/>
          <p:nvPr/>
        </p:nvSpPr>
        <p:spPr>
          <a:xfrm>
            <a:off x="419100" y="4243167"/>
            <a:ext cx="4343400" cy="224676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Arial"/>
                <a:ea typeface="Arial"/>
                <a:cs typeface="Arial"/>
                <a:sym typeface="Arial"/>
              </a:rPr>
              <a:t>22 July 2009, </a:t>
            </a:r>
            <a:r>
              <a:rPr lang="en-US" sz="2800" u="sng" dirty="0">
                <a:solidFill>
                  <a:schemeClr val="dk1"/>
                </a:solidFill>
                <a:latin typeface="Arial"/>
                <a:ea typeface="Arial"/>
                <a:cs typeface="Arial"/>
                <a:sym typeface="Arial"/>
              </a:rPr>
              <a:t>Yi </a:t>
            </a:r>
            <a:r>
              <a:rPr lang="en-US" sz="2800" u="sng" dirty="0" err="1">
                <a:solidFill>
                  <a:schemeClr val="dk1"/>
                </a:solidFill>
                <a:latin typeface="Arial"/>
                <a:ea typeface="Arial"/>
                <a:cs typeface="Arial"/>
                <a:sym typeface="Arial"/>
              </a:rPr>
              <a:t>Chaing</a:t>
            </a:r>
            <a:r>
              <a:rPr lang="en-US" sz="2800" dirty="0">
                <a:solidFill>
                  <a:schemeClr val="dk1"/>
                </a:solidFill>
                <a:latin typeface="Arial"/>
                <a:ea typeface="Arial"/>
                <a:cs typeface="Arial"/>
                <a:sym typeface="Arial"/>
              </a:rPr>
              <a:t>, Three Gorges Dam, Hubei, China.  </a:t>
            </a:r>
            <a:r>
              <a:rPr lang="en-US" sz="2800" dirty="0">
                <a:solidFill>
                  <a:srgbClr val="0070C0"/>
                </a:solidFill>
                <a:latin typeface="Arial"/>
                <a:ea typeface="Arial"/>
                <a:cs typeface="Arial"/>
                <a:sym typeface="Arial"/>
              </a:rPr>
              <a:t>Totality was 6’39” – longest of the 21</a:t>
            </a:r>
            <a:r>
              <a:rPr lang="en-US" sz="2800" baseline="30000" dirty="0">
                <a:solidFill>
                  <a:srgbClr val="0070C0"/>
                </a:solidFill>
                <a:latin typeface="Arial"/>
                <a:ea typeface="Arial"/>
                <a:cs typeface="Arial"/>
                <a:sym typeface="Arial"/>
              </a:rPr>
              <a:t>st</a:t>
            </a:r>
            <a:r>
              <a:rPr lang="en-US" sz="2800" dirty="0">
                <a:solidFill>
                  <a:srgbClr val="0070C0"/>
                </a:solidFill>
                <a:latin typeface="Arial"/>
                <a:ea typeface="Arial"/>
                <a:cs typeface="Arial"/>
                <a:sym typeface="Arial"/>
              </a:rPr>
              <a:t> century.</a:t>
            </a:r>
            <a:r>
              <a:rPr lang="en-US" sz="2800" dirty="0">
                <a:solidFill>
                  <a:schemeClr val="dk1"/>
                </a:solidFill>
                <a:latin typeface="Arial"/>
                <a:ea typeface="Arial"/>
                <a:cs typeface="Arial"/>
                <a:sym typeface="Arial"/>
              </a:rPr>
              <a:t>  </a:t>
            </a:r>
            <a:r>
              <a:rPr lang="en-US" sz="2800" u="sng" dirty="0">
                <a:solidFill>
                  <a:srgbClr val="0070C0"/>
                </a:solidFill>
                <a:latin typeface="Arial"/>
                <a:ea typeface="Arial"/>
                <a:cs typeface="Arial"/>
                <a:sym typeface="Arial"/>
                <a:hlinkClick r:id="rId6">
                  <a:extLst>
                    <a:ext uri="{A12FA001-AC4F-418D-AE19-62706E023703}">
                      <ahyp:hlinkClr xmlns:ahyp="http://schemas.microsoft.com/office/drawing/2018/hyperlinkcolor" val="tx"/>
                    </a:ext>
                  </a:extLst>
                </a:hlinkClick>
              </a:rPr>
              <a:t>LINK</a:t>
            </a:r>
            <a:endParaRPr sz="2800" dirty="0">
              <a:solidFill>
                <a:srgbClr val="0070C0"/>
              </a:solidFill>
              <a:latin typeface="Arial"/>
              <a:ea typeface="Arial"/>
              <a:cs typeface="Arial"/>
              <a:sym typeface="Arial"/>
            </a:endParaRPr>
          </a:p>
        </p:txBody>
      </p:sp>
      <p:sp>
        <p:nvSpPr>
          <p:cNvPr id="466" name="Google Shape;466;p4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70"/>
        <p:cNvGrpSpPr/>
        <p:nvPr/>
      </p:nvGrpSpPr>
      <p:grpSpPr>
        <a:xfrm>
          <a:off x="0" y="0"/>
          <a:ext cx="0" cy="0"/>
          <a:chOff x="0" y="0"/>
          <a:chExt cx="0" cy="0"/>
        </a:xfrm>
      </p:grpSpPr>
      <p:sp>
        <p:nvSpPr>
          <p:cNvPr id="471" name="Google Shape;471;p43"/>
          <p:cNvSpPr txBox="1">
            <a:spLocks noGrp="1"/>
          </p:cNvSpPr>
          <p:nvPr>
            <p:ph type="body" idx="1"/>
          </p:nvPr>
        </p:nvSpPr>
        <p:spPr>
          <a:xfrm>
            <a:off x="457200"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a:p>
        </p:txBody>
      </p:sp>
      <p:sp>
        <p:nvSpPr>
          <p:cNvPr id="472" name="Google Shape;472;p43"/>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2017 Q.T. Luong</a:t>
            </a:r>
            <a:endParaRPr/>
          </a:p>
        </p:txBody>
      </p:sp>
      <p:sp>
        <p:nvSpPr>
          <p:cNvPr id="473" name="Google Shape;473;p4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4"/>
          <p:cNvSpPr txBox="1">
            <a:spLocks noGrp="1"/>
          </p:cNvSpPr>
          <p:nvPr>
            <p:ph type="body" idx="1"/>
          </p:nvPr>
        </p:nvSpPr>
        <p:spPr>
          <a:xfrm>
            <a:off x="305450" y="1197495"/>
            <a:ext cx="5298440" cy="56841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a:t>Lunar Eclipse of 27 July 2018</a:t>
            </a:r>
            <a:endParaRPr/>
          </a:p>
        </p:txBody>
      </p:sp>
      <p:sp>
        <p:nvSpPr>
          <p:cNvPr id="479" name="Google Shape;479;p44"/>
          <p:cNvSpPr txBox="1">
            <a:spLocks noGrp="1"/>
          </p:cNvSpPr>
          <p:nvPr>
            <p:ph type="title"/>
          </p:nvPr>
        </p:nvSpPr>
        <p:spPr>
          <a:xfrm>
            <a:off x="0" y="128588"/>
            <a:ext cx="9144000" cy="9382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2018 Press Photographers: </a:t>
            </a:r>
            <a:r>
              <a:rPr lang="en-US" sz="3600" b="1"/>
              <a:t>Whimsy!</a:t>
            </a:r>
            <a:endParaRPr sz="4000" b="1"/>
          </a:p>
        </p:txBody>
      </p:sp>
      <p:pic>
        <p:nvPicPr>
          <p:cNvPr id="480" name="Google Shape;480;p44"/>
          <p:cNvPicPr preferRelativeResize="0"/>
          <p:nvPr/>
        </p:nvPicPr>
        <p:blipFill rotWithShape="1">
          <a:blip r:embed="rId3">
            <a:alphaModFix/>
          </a:blip>
          <a:srcRect/>
          <a:stretch/>
        </p:blipFill>
        <p:spPr>
          <a:xfrm>
            <a:off x="457201" y="1966690"/>
            <a:ext cx="3429649" cy="2287732"/>
          </a:xfrm>
          <a:prstGeom prst="rect">
            <a:avLst/>
          </a:prstGeom>
          <a:noFill/>
          <a:ln>
            <a:noFill/>
          </a:ln>
        </p:spPr>
      </p:pic>
      <p:pic>
        <p:nvPicPr>
          <p:cNvPr id="481" name="Google Shape;481;p44"/>
          <p:cNvPicPr preferRelativeResize="0"/>
          <p:nvPr/>
        </p:nvPicPr>
        <p:blipFill rotWithShape="1">
          <a:blip r:embed="rId4">
            <a:alphaModFix/>
          </a:blip>
          <a:srcRect/>
          <a:stretch/>
        </p:blipFill>
        <p:spPr>
          <a:xfrm>
            <a:off x="305450" y="4418112"/>
            <a:ext cx="3429649" cy="2287732"/>
          </a:xfrm>
          <a:prstGeom prst="rect">
            <a:avLst/>
          </a:prstGeom>
          <a:noFill/>
          <a:ln>
            <a:noFill/>
          </a:ln>
        </p:spPr>
      </p:pic>
      <p:pic>
        <p:nvPicPr>
          <p:cNvPr id="482" name="Google Shape;482;p44"/>
          <p:cNvPicPr preferRelativeResize="0"/>
          <p:nvPr/>
        </p:nvPicPr>
        <p:blipFill rotWithShape="1">
          <a:blip r:embed="rId5">
            <a:alphaModFix/>
          </a:blip>
          <a:srcRect/>
          <a:stretch/>
        </p:blipFill>
        <p:spPr>
          <a:xfrm>
            <a:off x="5889656" y="2400222"/>
            <a:ext cx="3249264" cy="4264659"/>
          </a:xfrm>
          <a:prstGeom prst="rect">
            <a:avLst/>
          </a:prstGeom>
          <a:noFill/>
          <a:ln>
            <a:noFill/>
          </a:ln>
        </p:spPr>
      </p:pic>
      <p:sp>
        <p:nvSpPr>
          <p:cNvPr id="483" name="Google Shape;483;p44"/>
          <p:cNvSpPr txBox="1"/>
          <p:nvPr/>
        </p:nvSpPr>
        <p:spPr>
          <a:xfrm>
            <a:off x="3886850" y="2209800"/>
            <a:ext cx="1751950" cy="163121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dirty="0">
                <a:solidFill>
                  <a:schemeClr val="tx1"/>
                </a:solidFill>
                <a:latin typeface="Arial"/>
                <a:ea typeface="Arial"/>
                <a:cs typeface="Arial"/>
                <a:sym typeface="Arial"/>
              </a:rPr>
              <a:t>Collision with Berlin TV Tower</a:t>
            </a:r>
            <a:r>
              <a:rPr lang="en-US" sz="2000" i="1" dirty="0">
                <a:solidFill>
                  <a:srgbClr val="0070C0"/>
                </a:solidFill>
                <a:latin typeface="Arial"/>
                <a:ea typeface="Arial"/>
                <a:cs typeface="Arial"/>
                <a:sym typeface="Arial"/>
              </a:rPr>
              <a:t>, </a:t>
            </a:r>
            <a:r>
              <a:rPr lang="en-US" sz="2000" i="1" u="sng" dirty="0">
                <a:solidFill>
                  <a:srgbClr val="0070C0"/>
                </a:solidFill>
                <a:latin typeface="Arial"/>
                <a:ea typeface="Arial"/>
                <a:cs typeface="Arial"/>
                <a:sym typeface="Arial"/>
              </a:rPr>
              <a:t>Christian Merz/EPA</a:t>
            </a:r>
            <a:endParaRPr u="sng" dirty="0"/>
          </a:p>
        </p:txBody>
      </p:sp>
      <p:sp>
        <p:nvSpPr>
          <p:cNvPr id="484" name="Google Shape;484;p44"/>
          <p:cNvSpPr/>
          <p:nvPr/>
        </p:nvSpPr>
        <p:spPr>
          <a:xfrm>
            <a:off x="3810974" y="4418112"/>
            <a:ext cx="2002806" cy="224676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dirty="0">
                <a:solidFill>
                  <a:schemeClr val="tx1"/>
                </a:solidFill>
                <a:latin typeface="Arial"/>
                <a:ea typeface="Arial"/>
                <a:cs typeface="Arial"/>
                <a:sym typeface="Arial"/>
              </a:rPr>
              <a:t>Handball</a:t>
            </a:r>
            <a:r>
              <a:rPr lang="en-US" sz="2000" i="1" dirty="0">
                <a:solidFill>
                  <a:srgbClr val="0070C0"/>
                </a:solidFill>
                <a:latin typeface="Arial"/>
                <a:ea typeface="Arial"/>
                <a:cs typeface="Arial"/>
                <a:sym typeface="Arial"/>
              </a:rPr>
              <a:t> between Apollo (L) and Hera (R), Athens, </a:t>
            </a:r>
            <a:r>
              <a:rPr lang="en-US" sz="2000" i="1" u="sng" dirty="0">
                <a:solidFill>
                  <a:srgbClr val="0070C0"/>
                </a:solidFill>
                <a:latin typeface="Arial"/>
                <a:ea typeface="Arial"/>
                <a:cs typeface="Arial"/>
                <a:sym typeface="Arial"/>
              </a:rPr>
              <a:t>Aris </a:t>
            </a:r>
            <a:r>
              <a:rPr lang="en-US" sz="2000" i="1" u="sng" dirty="0" err="1">
                <a:solidFill>
                  <a:srgbClr val="0070C0"/>
                </a:solidFill>
                <a:latin typeface="Arial"/>
                <a:ea typeface="Arial"/>
                <a:cs typeface="Arial"/>
                <a:sym typeface="Arial"/>
              </a:rPr>
              <a:t>Messini</a:t>
            </a:r>
            <a:r>
              <a:rPr lang="en-US" sz="2000" i="1" dirty="0">
                <a:solidFill>
                  <a:srgbClr val="0070C0"/>
                </a:solidFill>
                <a:latin typeface="Arial"/>
                <a:ea typeface="Arial"/>
                <a:cs typeface="Arial"/>
                <a:sym typeface="Arial"/>
              </a:rPr>
              <a:t>, AFP, Getty Images</a:t>
            </a:r>
            <a:endParaRPr dirty="0"/>
          </a:p>
        </p:txBody>
      </p:sp>
      <p:sp>
        <p:nvSpPr>
          <p:cNvPr id="485" name="Google Shape;485;p44"/>
          <p:cNvSpPr/>
          <p:nvPr/>
        </p:nvSpPr>
        <p:spPr>
          <a:xfrm>
            <a:off x="5935051" y="1326140"/>
            <a:ext cx="3158473" cy="1015663"/>
          </a:xfrm>
          <a:prstGeom prst="rect">
            <a:avLst/>
          </a:prstGeom>
          <a:solidFill>
            <a:srgbClr val="BCEC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dirty="0">
                <a:solidFill>
                  <a:schemeClr val="tx1"/>
                </a:solidFill>
                <a:latin typeface="Arial"/>
                <a:ea typeface="Arial"/>
                <a:cs typeface="Arial"/>
                <a:sym typeface="Arial"/>
              </a:rPr>
              <a:t>Suspended over </a:t>
            </a:r>
            <a:r>
              <a:rPr lang="en-US" sz="2000" i="1" dirty="0" err="1">
                <a:solidFill>
                  <a:schemeClr val="tx1"/>
                </a:solidFill>
                <a:latin typeface="Arial"/>
                <a:ea typeface="Arial"/>
                <a:cs typeface="Arial"/>
                <a:sym typeface="Arial"/>
              </a:rPr>
              <a:t>Qolsärif</a:t>
            </a:r>
            <a:r>
              <a:rPr lang="en-US" sz="2000" i="1" dirty="0">
                <a:solidFill>
                  <a:schemeClr val="tx1"/>
                </a:solidFill>
                <a:latin typeface="Arial"/>
                <a:ea typeface="Arial"/>
                <a:cs typeface="Arial"/>
                <a:sym typeface="Arial"/>
              </a:rPr>
              <a:t> Mosque</a:t>
            </a:r>
            <a:r>
              <a:rPr lang="en-US" sz="2000" i="1" dirty="0">
                <a:solidFill>
                  <a:srgbClr val="0070C0"/>
                </a:solidFill>
                <a:latin typeface="Arial"/>
                <a:ea typeface="Arial"/>
                <a:cs typeface="Arial"/>
                <a:sym typeface="Arial"/>
              </a:rPr>
              <a:t>, Moscow, </a:t>
            </a:r>
            <a:r>
              <a:rPr lang="en-US" sz="2000" i="1" u="sng" dirty="0" err="1">
                <a:solidFill>
                  <a:srgbClr val="0070C0"/>
                </a:solidFill>
                <a:latin typeface="Arial"/>
                <a:ea typeface="Arial"/>
                <a:cs typeface="Arial"/>
                <a:sym typeface="Arial"/>
              </a:rPr>
              <a:t>Yegor</a:t>
            </a:r>
            <a:r>
              <a:rPr lang="en-US" sz="2000" i="1" u="sng" dirty="0">
                <a:solidFill>
                  <a:srgbClr val="0070C0"/>
                </a:solidFill>
                <a:latin typeface="Arial"/>
                <a:ea typeface="Arial"/>
                <a:cs typeface="Arial"/>
                <a:sym typeface="Arial"/>
              </a:rPr>
              <a:t> </a:t>
            </a:r>
            <a:r>
              <a:rPr lang="en-US" sz="2000" i="1" u="sng" dirty="0" err="1">
                <a:solidFill>
                  <a:srgbClr val="0070C0"/>
                </a:solidFill>
                <a:latin typeface="Arial"/>
                <a:ea typeface="Arial"/>
                <a:cs typeface="Arial"/>
                <a:sym typeface="Arial"/>
              </a:rPr>
              <a:t>Aleyev</a:t>
            </a:r>
            <a:r>
              <a:rPr lang="en-US" sz="2000" i="1" dirty="0">
                <a:solidFill>
                  <a:srgbClr val="0070C0"/>
                </a:solidFill>
                <a:latin typeface="Arial"/>
                <a:ea typeface="Arial"/>
                <a:cs typeface="Arial"/>
                <a:sym typeface="Arial"/>
              </a:rPr>
              <a:t>, TASS</a:t>
            </a:r>
            <a:endParaRPr dirty="0"/>
          </a:p>
        </p:txBody>
      </p:sp>
      <p:sp>
        <p:nvSpPr>
          <p:cNvPr id="486" name="Google Shape;486;p4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5"/>
          <p:cNvSpPr txBox="1">
            <a:spLocks noGrp="1"/>
          </p:cNvSpPr>
          <p:nvPr>
            <p:ph type="body" idx="1"/>
          </p:nvPr>
        </p:nvSpPr>
        <p:spPr>
          <a:xfrm>
            <a:off x="457200" y="1600200"/>
            <a:ext cx="8228013" cy="452437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Eclipses in art will </a:t>
            </a:r>
            <a:r>
              <a:rPr lang="en-US" i="1" dirty="0"/>
              <a:t>continue </a:t>
            </a:r>
            <a:r>
              <a:rPr lang="en-US" i="1" dirty="0">
                <a:solidFill>
                  <a:srgbClr val="0070C0"/>
                </a:solidFill>
              </a:rPr>
              <a:t>to reflect our changing attitudes toward eclipses </a:t>
            </a:r>
            <a:r>
              <a:rPr lang="en-US" i="1" dirty="0"/>
              <a:t>and modern methods to record them</a:t>
            </a:r>
          </a:p>
          <a:p>
            <a:pPr marL="341313" lvl="0" indent="-341313" algn="l" rtl="0">
              <a:lnSpc>
                <a:spcPct val="97000"/>
              </a:lnSpc>
              <a:spcBef>
                <a:spcPts val="0"/>
              </a:spcBef>
              <a:spcAft>
                <a:spcPts val="0"/>
              </a:spcAft>
              <a:buSzPts val="3200"/>
              <a:buChar char="•"/>
            </a:pPr>
            <a:endParaRPr dirty="0"/>
          </a:p>
          <a:p>
            <a:pPr marL="341313" lvl="0" indent="-341313" algn="l" rtl="0">
              <a:lnSpc>
                <a:spcPct val="97000"/>
              </a:lnSpc>
              <a:spcBef>
                <a:spcPts val="800"/>
              </a:spcBef>
              <a:spcAft>
                <a:spcPts val="0"/>
              </a:spcAft>
              <a:buSzPts val="3200"/>
              <a:buChar char="•"/>
            </a:pPr>
            <a:r>
              <a:rPr lang="en-US" dirty="0"/>
              <a:t>Eclipses have now become </a:t>
            </a:r>
            <a:r>
              <a:rPr lang="en-US" i="1" dirty="0">
                <a:solidFill>
                  <a:srgbClr val="C00000"/>
                </a:solidFill>
              </a:rPr>
              <a:t>modern “crowdsourced” events</a:t>
            </a:r>
            <a:r>
              <a:rPr lang="en-US" dirty="0"/>
              <a:t> with ever more media coverage</a:t>
            </a:r>
            <a:endParaRPr dirty="0"/>
          </a:p>
        </p:txBody>
      </p:sp>
      <p:sp>
        <p:nvSpPr>
          <p:cNvPr id="492" name="Google Shape;492;p45"/>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2024 And Beyond: ?????</a:t>
            </a:r>
            <a:endParaRPr/>
          </a:p>
        </p:txBody>
      </p:sp>
      <p:sp>
        <p:nvSpPr>
          <p:cNvPr id="493" name="Google Shape;493;p4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6"/>
          <p:cNvSpPr txBox="1">
            <a:spLocks noGrp="1"/>
          </p:cNvSpPr>
          <p:nvPr>
            <p:ph type="title"/>
          </p:nvPr>
        </p:nvSpPr>
        <p:spPr>
          <a:xfrm>
            <a:off x="457200" y="33867"/>
            <a:ext cx="8228012" cy="804333"/>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SUMMARY</a:t>
            </a:r>
            <a:endParaRPr/>
          </a:p>
        </p:txBody>
      </p:sp>
      <p:sp>
        <p:nvSpPr>
          <p:cNvPr id="499" name="Google Shape;499;p46"/>
          <p:cNvSpPr txBox="1">
            <a:spLocks noGrp="1"/>
          </p:cNvSpPr>
          <p:nvPr>
            <p:ph type="body" idx="1"/>
          </p:nvPr>
        </p:nvSpPr>
        <p:spPr>
          <a:xfrm>
            <a:off x="75406" y="846667"/>
            <a:ext cx="8991600" cy="60198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Eclipses recorded in art for &gt; 5000 years</a:t>
            </a:r>
            <a:endParaRPr sz="2000" b="1" dirty="0"/>
          </a:p>
          <a:p>
            <a:pPr marL="341313" lvl="0" indent="-341313" algn="l" rtl="0">
              <a:lnSpc>
                <a:spcPct val="97000"/>
              </a:lnSpc>
              <a:spcBef>
                <a:spcPts val="800"/>
              </a:spcBef>
              <a:spcAft>
                <a:spcPts val="0"/>
              </a:spcAft>
              <a:buSzPts val="2400"/>
              <a:buChar char="•"/>
            </a:pPr>
            <a:r>
              <a:rPr lang="en-US" sz="2400" b="1" dirty="0"/>
              <a:t>Eclipse Art spans all cultures!</a:t>
            </a:r>
            <a:endParaRPr dirty="0"/>
          </a:p>
          <a:p>
            <a:pPr marL="341313" lvl="0" indent="-341313" algn="l" rtl="0">
              <a:lnSpc>
                <a:spcPct val="97000"/>
              </a:lnSpc>
              <a:spcBef>
                <a:spcPts val="800"/>
              </a:spcBef>
              <a:spcAft>
                <a:spcPts val="0"/>
              </a:spcAft>
              <a:buSzPts val="2400"/>
              <a:buChar char="•"/>
            </a:pPr>
            <a:r>
              <a:rPr lang="en-US" sz="2400" b="1" dirty="0">
                <a:solidFill>
                  <a:srgbClr val="0070C0"/>
                </a:solidFill>
              </a:rPr>
              <a:t>Early art -- stylized, tends to bad omens</a:t>
            </a:r>
            <a:endParaRPr sz="2000" b="1" dirty="0">
              <a:solidFill>
                <a:srgbClr val="0070C0"/>
              </a:solidFill>
            </a:endParaRPr>
          </a:p>
          <a:p>
            <a:pPr marL="341313" lvl="0" indent="-341313" algn="l" rtl="0">
              <a:lnSpc>
                <a:spcPct val="97000"/>
              </a:lnSpc>
              <a:spcBef>
                <a:spcPts val="800"/>
              </a:spcBef>
              <a:spcAft>
                <a:spcPts val="0"/>
              </a:spcAft>
              <a:buSzPts val="2400"/>
              <a:buChar char="•"/>
            </a:pPr>
            <a:r>
              <a:rPr lang="en-US" sz="2400" b="1" dirty="0">
                <a:solidFill>
                  <a:srgbClr val="0070C0"/>
                </a:solidFill>
              </a:rPr>
              <a:t>Medieval, Renaissance art – Biblical themes</a:t>
            </a:r>
            <a:endParaRPr sz="2000" b="1" dirty="0">
              <a:solidFill>
                <a:srgbClr val="0070C0"/>
              </a:solidFill>
            </a:endParaRPr>
          </a:p>
          <a:p>
            <a:pPr marL="341313" lvl="0" indent="-341313" algn="l" rtl="0">
              <a:lnSpc>
                <a:spcPct val="97000"/>
              </a:lnSpc>
              <a:spcBef>
                <a:spcPts val="800"/>
              </a:spcBef>
              <a:spcAft>
                <a:spcPts val="0"/>
              </a:spcAft>
              <a:buSzPts val="2400"/>
              <a:buChar char="•"/>
            </a:pPr>
            <a:r>
              <a:rPr lang="en-US" sz="2400" b="1" dirty="0"/>
              <a:t>Enlightenment: Fear gone, more scientifically accurate</a:t>
            </a:r>
            <a:endParaRPr dirty="0"/>
          </a:p>
          <a:p>
            <a:pPr marL="741363" lvl="1" indent="-284163" algn="l" rtl="0">
              <a:lnSpc>
                <a:spcPct val="97000"/>
              </a:lnSpc>
              <a:spcBef>
                <a:spcPts val="700"/>
              </a:spcBef>
              <a:spcAft>
                <a:spcPts val="0"/>
              </a:spcAft>
              <a:buSzPts val="2000"/>
              <a:buChar char="–"/>
            </a:pPr>
            <a:r>
              <a:rPr lang="en-US" sz="2000" b="1" dirty="0"/>
              <a:t>Shows everyday life</a:t>
            </a:r>
            <a:endParaRPr dirty="0"/>
          </a:p>
          <a:p>
            <a:pPr marL="741363" lvl="1" indent="-284163" algn="l" rtl="0">
              <a:lnSpc>
                <a:spcPct val="97000"/>
              </a:lnSpc>
              <a:spcBef>
                <a:spcPts val="700"/>
              </a:spcBef>
              <a:spcAft>
                <a:spcPts val="0"/>
              </a:spcAft>
              <a:buSzPts val="2000"/>
              <a:buChar char="–"/>
            </a:pPr>
            <a:r>
              <a:rPr lang="en-US" sz="2000" b="1" dirty="0"/>
              <a:t>Entered into satirical art</a:t>
            </a:r>
            <a:endParaRPr dirty="0"/>
          </a:p>
          <a:p>
            <a:pPr marL="341313" lvl="0" indent="-341313" algn="l" rtl="0">
              <a:lnSpc>
                <a:spcPct val="97000"/>
              </a:lnSpc>
              <a:spcBef>
                <a:spcPts val="800"/>
              </a:spcBef>
              <a:spcAft>
                <a:spcPts val="0"/>
              </a:spcAft>
              <a:buSzPts val="2400"/>
              <a:buChar char="•"/>
            </a:pPr>
            <a:r>
              <a:rPr lang="en-US" sz="2400" b="1" dirty="0">
                <a:solidFill>
                  <a:srgbClr val="C00000"/>
                </a:solidFill>
              </a:rPr>
              <a:t>Industrial/Gilded age: reflected back on past fear</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dirty="0">
                <a:solidFill>
                  <a:srgbClr val="C00000"/>
                </a:solidFill>
              </a:rPr>
              <a:t>Started to emphasize beauty of eclipses, shadows</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dirty="0">
                <a:solidFill>
                  <a:srgbClr val="C00000"/>
                </a:solidFill>
              </a:rPr>
              <a:t>Showed more everyday people, beginning of travel to eclipses</a:t>
            </a:r>
            <a:endParaRPr dirty="0">
              <a:solidFill>
                <a:srgbClr val="C00000"/>
              </a:solidFill>
            </a:endParaRPr>
          </a:p>
          <a:p>
            <a:pPr marL="341313" lvl="0" indent="-341313" algn="l" rtl="0">
              <a:lnSpc>
                <a:spcPct val="97000"/>
              </a:lnSpc>
              <a:spcBef>
                <a:spcPts val="800"/>
              </a:spcBef>
              <a:spcAft>
                <a:spcPts val="0"/>
              </a:spcAft>
              <a:buSzPts val="2400"/>
              <a:buChar char="•"/>
            </a:pPr>
            <a:r>
              <a:rPr lang="en-US" sz="2400" b="1" dirty="0"/>
              <a:t>20</a:t>
            </a:r>
            <a:r>
              <a:rPr lang="en-US" sz="2400" b="1" baseline="30000" dirty="0"/>
              <a:t>th</a:t>
            </a:r>
            <a:r>
              <a:rPr lang="en-US" sz="2400" b="1" dirty="0"/>
              <a:t> century: reflected in modern art</a:t>
            </a:r>
            <a:endParaRPr dirty="0"/>
          </a:p>
          <a:p>
            <a:pPr marL="741363" lvl="1" indent="-284163" algn="l" rtl="0">
              <a:lnSpc>
                <a:spcPct val="97000"/>
              </a:lnSpc>
              <a:spcBef>
                <a:spcPts val="700"/>
              </a:spcBef>
              <a:spcAft>
                <a:spcPts val="0"/>
              </a:spcAft>
              <a:buSzPts val="2000"/>
              <a:buChar char="–"/>
            </a:pPr>
            <a:r>
              <a:rPr lang="en-US" sz="2000" b="1" dirty="0"/>
              <a:t>Portrayed on more stamps/coins</a:t>
            </a:r>
            <a:endParaRPr dirty="0"/>
          </a:p>
          <a:p>
            <a:pPr marL="341313" lvl="0" indent="-341313" algn="l" rtl="0">
              <a:lnSpc>
                <a:spcPct val="97000"/>
              </a:lnSpc>
              <a:spcBef>
                <a:spcPts val="800"/>
              </a:spcBef>
              <a:spcAft>
                <a:spcPts val="0"/>
              </a:spcAft>
              <a:buSzPts val="2400"/>
              <a:buChar char="•"/>
            </a:pPr>
            <a:r>
              <a:rPr lang="en-US" sz="2400" b="1" dirty="0"/>
              <a:t>21st century: photos become artistic, “trick shots”</a:t>
            </a:r>
            <a:endParaRPr dirty="0"/>
          </a:p>
          <a:p>
            <a:pPr marL="341313" lvl="0" indent="-188913" algn="l" rtl="0">
              <a:lnSpc>
                <a:spcPct val="97000"/>
              </a:lnSpc>
              <a:spcBef>
                <a:spcPts val="800"/>
              </a:spcBef>
              <a:spcAft>
                <a:spcPts val="0"/>
              </a:spcAft>
              <a:buSzPts val="2400"/>
              <a:buNone/>
            </a:pPr>
            <a:endParaRPr sz="2400" b="1" dirty="0"/>
          </a:p>
        </p:txBody>
      </p:sp>
      <p:sp>
        <p:nvSpPr>
          <p:cNvPr id="500" name="Google Shape;500;p4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body" idx="1"/>
          </p:nvPr>
        </p:nvSpPr>
        <p:spPr>
          <a:xfrm>
            <a:off x="25401" y="1151467"/>
            <a:ext cx="4801966" cy="4876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Adams County, S Ohio (Ohio Valley) </a:t>
            </a:r>
            <a:endParaRPr dirty="0"/>
          </a:p>
          <a:p>
            <a:pPr marL="798513" lvl="1" indent="-341313">
              <a:spcBef>
                <a:spcPts val="800"/>
              </a:spcBef>
              <a:buSzPts val="3200"/>
              <a:buChar char="•"/>
            </a:pPr>
            <a:r>
              <a:rPr lang="en-US" dirty="0"/>
              <a:t>Renovated c. 1400 AD</a:t>
            </a:r>
            <a:endParaRPr dirty="0"/>
          </a:p>
          <a:p>
            <a:pPr marL="341313" lvl="0" indent="-341313" algn="l" rtl="0">
              <a:lnSpc>
                <a:spcPct val="97000"/>
              </a:lnSpc>
              <a:spcBef>
                <a:spcPts val="800"/>
              </a:spcBef>
              <a:spcAft>
                <a:spcPts val="0"/>
              </a:spcAft>
              <a:buSzPts val="3200"/>
              <a:buChar char="•"/>
            </a:pPr>
            <a:r>
              <a:rPr lang="en-US" dirty="0"/>
              <a:t>In many native American cultures: </a:t>
            </a:r>
            <a:r>
              <a:rPr lang="en-US" dirty="0">
                <a:solidFill>
                  <a:srgbClr val="0070C0"/>
                </a:solidFill>
              </a:rPr>
              <a:t>eclipse = monster (snake here) swallows Sun</a:t>
            </a:r>
            <a:endParaRPr dirty="0">
              <a:solidFill>
                <a:srgbClr val="0070C0"/>
              </a:solidFill>
            </a:endParaRPr>
          </a:p>
          <a:p>
            <a:pPr marL="741363" lvl="1" indent="-284163" algn="l" rtl="0">
              <a:lnSpc>
                <a:spcPct val="97000"/>
              </a:lnSpc>
              <a:spcBef>
                <a:spcPts val="700"/>
              </a:spcBef>
              <a:spcAft>
                <a:spcPts val="0"/>
              </a:spcAft>
              <a:buSzPts val="2800"/>
              <a:buChar char="–"/>
            </a:pPr>
            <a:r>
              <a:rPr lang="en-US" i="1" dirty="0">
                <a:solidFill>
                  <a:srgbClr val="C00000"/>
                </a:solidFill>
              </a:rPr>
              <a:t>then spits it out or is killed by a hero</a:t>
            </a:r>
            <a:endParaRPr i="1" dirty="0">
              <a:solidFill>
                <a:srgbClr val="C00000"/>
              </a:solidFill>
            </a:endParaRPr>
          </a:p>
        </p:txBody>
      </p:sp>
      <p:sp>
        <p:nvSpPr>
          <p:cNvPr id="133" name="Google Shape;133;p5"/>
          <p:cNvSpPr txBox="1">
            <a:spLocks noGrp="1"/>
          </p:cNvSpPr>
          <p:nvPr>
            <p:ph type="title"/>
          </p:nvPr>
        </p:nvSpPr>
        <p:spPr>
          <a:xfrm>
            <a:off x="0" y="26988"/>
            <a:ext cx="9118599" cy="1116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c. 800-100 BC Serpent Mound</a:t>
            </a:r>
            <a:endParaRPr dirty="0"/>
          </a:p>
        </p:txBody>
      </p:sp>
      <p:pic>
        <p:nvPicPr>
          <p:cNvPr id="134" name="Google Shape;134;p5"/>
          <p:cNvPicPr preferRelativeResize="0"/>
          <p:nvPr/>
        </p:nvPicPr>
        <p:blipFill rotWithShape="1">
          <a:blip r:embed="rId3">
            <a:alphaModFix/>
          </a:blip>
          <a:srcRect/>
          <a:stretch/>
        </p:blipFill>
        <p:spPr>
          <a:xfrm>
            <a:off x="4967067" y="3962400"/>
            <a:ext cx="4151533" cy="2712679"/>
          </a:xfrm>
          <a:prstGeom prst="rect">
            <a:avLst/>
          </a:prstGeom>
          <a:noFill/>
          <a:ln>
            <a:noFill/>
          </a:ln>
        </p:spPr>
      </p:pic>
      <p:pic>
        <p:nvPicPr>
          <p:cNvPr id="135" name="Google Shape;135;p5"/>
          <p:cNvPicPr preferRelativeResize="0"/>
          <p:nvPr/>
        </p:nvPicPr>
        <p:blipFill rotWithShape="1">
          <a:blip r:embed="rId4">
            <a:alphaModFix/>
          </a:blip>
          <a:srcRect/>
          <a:stretch/>
        </p:blipFill>
        <p:spPr>
          <a:xfrm rot="5400000">
            <a:off x="6642100" y="1651000"/>
            <a:ext cx="2222500" cy="2400300"/>
          </a:xfrm>
          <a:prstGeom prst="rect">
            <a:avLst/>
          </a:prstGeom>
          <a:noFill/>
          <a:ln>
            <a:noFill/>
          </a:ln>
        </p:spPr>
      </p:pic>
      <p:sp>
        <p:nvSpPr>
          <p:cNvPr id="136" name="Google Shape;136;p5"/>
          <p:cNvSpPr txBox="1"/>
          <p:nvPr/>
        </p:nvSpPr>
        <p:spPr>
          <a:xfrm>
            <a:off x="5166034" y="1171265"/>
            <a:ext cx="3986433"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Squier &amp; Davis, 1848, </a:t>
            </a:r>
            <a:r>
              <a:rPr lang="en-US" sz="1800" i="1">
                <a:solidFill>
                  <a:schemeClr val="dk1"/>
                </a:solidFill>
                <a:latin typeface="Arial"/>
                <a:ea typeface="Arial"/>
                <a:cs typeface="Arial"/>
                <a:sym typeface="Arial"/>
              </a:rPr>
              <a:t>Ancient Monuments of the Mississippi Valley </a:t>
            </a:r>
            <a:endParaRPr/>
          </a:p>
        </p:txBody>
      </p:sp>
      <p:sp>
        <p:nvSpPr>
          <p:cNvPr id="137" name="Google Shape;137;p5"/>
          <p:cNvSpPr txBox="1"/>
          <p:nvPr/>
        </p:nvSpPr>
        <p:spPr>
          <a:xfrm>
            <a:off x="6007100" y="4060103"/>
            <a:ext cx="2971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barry.warmkessel.com</a:t>
            </a:r>
            <a:endParaRPr sz="1800">
              <a:solidFill>
                <a:schemeClr val="lt1"/>
              </a:solidFill>
              <a:latin typeface="Arial"/>
              <a:ea typeface="Arial"/>
              <a:cs typeface="Arial"/>
              <a:sym typeface="Arial"/>
            </a:endParaRPr>
          </a:p>
        </p:txBody>
      </p:sp>
      <p:sp>
        <p:nvSpPr>
          <p:cNvPr id="138" name="Google Shape;138;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a:spLocks noGrp="1"/>
          </p:cNvSpPr>
          <p:nvPr>
            <p:ph type="body" idx="1"/>
          </p:nvPr>
        </p:nvSpPr>
        <p:spPr>
          <a:xfrm>
            <a:off x="25400" y="1706034"/>
            <a:ext cx="5493657" cy="5037666"/>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solidFill>
                  <a:srgbClr val="0070C0"/>
                </a:solidFill>
              </a:rPr>
              <a:t>"</a:t>
            </a:r>
            <a:r>
              <a:rPr lang="en-US" u="sng" dirty="0">
                <a:solidFill>
                  <a:srgbClr val="0070C0"/>
                </a:solidFill>
              </a:rPr>
              <a:t>Star and crescent</a:t>
            </a:r>
            <a:r>
              <a:rPr lang="en-US" dirty="0">
                <a:solidFill>
                  <a:srgbClr val="0070C0"/>
                </a:solidFill>
              </a:rPr>
              <a:t>" coin </a:t>
            </a:r>
            <a:r>
              <a:rPr lang="en-US" dirty="0"/>
              <a:t>made during the reign of the Roman emperor Hadrian (76-138, emperor 117-138)</a:t>
            </a:r>
          </a:p>
          <a:p>
            <a:pPr marL="798513" lvl="1" indent="-341313">
              <a:spcBef>
                <a:spcPts val="0"/>
              </a:spcBef>
              <a:buSzPts val="3200"/>
              <a:buChar char="•"/>
            </a:pPr>
            <a:r>
              <a:rPr lang="en-US" dirty="0"/>
              <a:t>coin minted 125-128?</a:t>
            </a:r>
            <a:endParaRPr dirty="0"/>
          </a:p>
          <a:p>
            <a:pPr marL="741363" lvl="1" indent="-284163" algn="l" rtl="0">
              <a:lnSpc>
                <a:spcPct val="97000"/>
              </a:lnSpc>
              <a:spcBef>
                <a:spcPts val="700"/>
              </a:spcBef>
              <a:spcAft>
                <a:spcPts val="0"/>
              </a:spcAft>
              <a:buSzPts val="2800"/>
              <a:buChar char="–"/>
            </a:pPr>
            <a:r>
              <a:rPr lang="en-US" i="1" dirty="0"/>
              <a:t>inspired by </a:t>
            </a:r>
            <a:r>
              <a:rPr lang="en-US" i="1" u="sng" dirty="0"/>
              <a:t>total eclipse</a:t>
            </a:r>
            <a:r>
              <a:rPr lang="en-US" i="1" dirty="0"/>
              <a:t> of September 3, 118</a:t>
            </a:r>
          </a:p>
          <a:p>
            <a:pPr marL="1198563" lvl="2" indent="-284163">
              <a:spcBef>
                <a:spcPts val="700"/>
              </a:spcBef>
              <a:buSzPts val="2800"/>
              <a:buChar char="–"/>
            </a:pPr>
            <a:r>
              <a:rPr lang="en-US" i="1" dirty="0"/>
              <a:t> path fell on the northern part of the Roman Empire. (Credit: Richard </a:t>
            </a:r>
            <a:r>
              <a:rPr lang="en-US" i="1" dirty="0" err="1"/>
              <a:t>Jakiel</a:t>
            </a:r>
            <a:r>
              <a:rPr lang="en-US" i="1" dirty="0"/>
              <a:t>)</a:t>
            </a:r>
            <a:endParaRPr i="1" dirty="0"/>
          </a:p>
        </p:txBody>
      </p:sp>
      <p:sp>
        <p:nvSpPr>
          <p:cNvPr id="144" name="Google Shape;144;p6"/>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118 AD Hadrian’s Coin</a:t>
            </a:r>
            <a:endParaRPr/>
          </a:p>
        </p:txBody>
      </p:sp>
      <p:pic>
        <p:nvPicPr>
          <p:cNvPr id="145" name="Google Shape;145;p6"/>
          <p:cNvPicPr preferRelativeResize="0"/>
          <p:nvPr/>
        </p:nvPicPr>
        <p:blipFill rotWithShape="1">
          <a:blip r:embed="rId3">
            <a:alphaModFix/>
          </a:blip>
          <a:srcRect/>
          <a:stretch/>
        </p:blipFill>
        <p:spPr>
          <a:xfrm>
            <a:off x="5225143" y="1905000"/>
            <a:ext cx="4191101" cy="2552700"/>
          </a:xfrm>
          <a:prstGeom prst="rect">
            <a:avLst/>
          </a:prstGeom>
          <a:noFill/>
          <a:ln>
            <a:noFill/>
          </a:ln>
        </p:spPr>
      </p:pic>
      <p:sp>
        <p:nvSpPr>
          <p:cNvPr id="146" name="Google Shape;146;p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
        <p:nvSpPr>
          <p:cNvPr id="2" name="TextBox 1">
            <a:extLst>
              <a:ext uri="{FF2B5EF4-FFF2-40B4-BE49-F238E27FC236}">
                <a16:creationId xmlns:a16="http://schemas.microsoft.com/office/drawing/2014/main" id="{A48BC87C-CAD1-1947-92EF-A6D927F0F51C}"/>
              </a:ext>
            </a:extLst>
          </p:cNvPr>
          <p:cNvSpPr txBox="1"/>
          <p:nvPr/>
        </p:nvSpPr>
        <p:spPr>
          <a:xfrm>
            <a:off x="5666014" y="4767943"/>
            <a:ext cx="2824843" cy="1631216"/>
          </a:xfrm>
          <a:prstGeom prst="rect">
            <a:avLst/>
          </a:prstGeom>
          <a:solidFill>
            <a:schemeClr val="bg1">
              <a:lumMod val="95000"/>
            </a:schemeClr>
          </a:solidFill>
        </p:spPr>
        <p:txBody>
          <a:bodyPr wrap="square" rtlCol="0">
            <a:spAutoFit/>
          </a:bodyPr>
          <a:lstStyle/>
          <a:p>
            <a:r>
              <a:rPr lang="en-US" sz="2000" b="1" dirty="0">
                <a:solidFill>
                  <a:srgbClr val="0070C0"/>
                </a:solidFill>
                <a:hlinkClick r:id="rId4">
                  <a:extLst>
                    <a:ext uri="{A12FA001-AC4F-418D-AE19-62706E023703}">
                      <ahyp:hlinkClr xmlns:ahyp="http://schemas.microsoft.com/office/drawing/2018/hyperlinkcolor" val="tx"/>
                    </a:ext>
                  </a:extLst>
                </a:hlinkClick>
              </a:rPr>
              <a:t>LInk1</a:t>
            </a:r>
            <a:r>
              <a:rPr lang="en-US" sz="2000" b="1" dirty="0"/>
              <a:t>, </a:t>
            </a:r>
            <a:r>
              <a:rPr lang="en-US" sz="2000" b="1" dirty="0" err="1"/>
              <a:t>Jakiel</a:t>
            </a:r>
            <a:r>
              <a:rPr lang="en-US" sz="2000" b="1" dirty="0"/>
              <a:t> 2019, </a:t>
            </a:r>
            <a:r>
              <a:rPr lang="en-US" sz="2000" b="1" i="1" dirty="0"/>
              <a:t>Discover Magazine</a:t>
            </a:r>
          </a:p>
          <a:p>
            <a:endParaRPr lang="en-US" sz="2000" b="1" i="1" dirty="0"/>
          </a:p>
          <a:p>
            <a:r>
              <a:rPr lang="en-US" sz="2000" b="1" dirty="0">
                <a:solidFill>
                  <a:srgbClr val="0070C0"/>
                </a:solidFill>
                <a:hlinkClick r:id="rId5">
                  <a:extLst>
                    <a:ext uri="{A12FA001-AC4F-418D-AE19-62706E023703}">
                      <ahyp:hlinkClr xmlns:ahyp="http://schemas.microsoft.com/office/drawing/2018/hyperlinkcolor" val="tx"/>
                    </a:ext>
                  </a:extLst>
                </a:hlinkClick>
              </a:rPr>
              <a:t>Link2</a:t>
            </a:r>
            <a:r>
              <a:rPr lang="en-US" sz="2000" b="1" dirty="0"/>
              <a:t>, Waugh 2013, blog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txBox="1">
            <a:spLocks noGrp="1"/>
          </p:cNvSpPr>
          <p:nvPr>
            <p:ph type="body" idx="1"/>
          </p:nvPr>
        </p:nvSpPr>
        <p:spPr>
          <a:xfrm>
            <a:off x="457200" y="1600200"/>
            <a:ext cx="4393535" cy="5029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i="1" dirty="0"/>
              <a:t>The Sacramentary of Metz</a:t>
            </a:r>
            <a:r>
              <a:rPr lang="en-US" dirty="0"/>
              <a:t>, </a:t>
            </a:r>
            <a:r>
              <a:rPr lang="en-US" dirty="0" err="1"/>
              <a:t>Biblioth</a:t>
            </a:r>
            <a:r>
              <a:rPr lang="en-US" dirty="0"/>
              <a:t>. Nat. (Paris), publ. w. permission of </a:t>
            </a:r>
            <a:r>
              <a:rPr lang="en-US" dirty="0" err="1"/>
              <a:t>Akademische</a:t>
            </a:r>
            <a:r>
              <a:rPr lang="en-US" dirty="0"/>
              <a:t> </a:t>
            </a:r>
            <a:r>
              <a:rPr lang="en-US" dirty="0" err="1"/>
              <a:t>Druck</a:t>
            </a:r>
            <a:r>
              <a:rPr lang="en-US" dirty="0"/>
              <a:t> -u. Crucifixion, Metz Sacramentary c. 850.</a:t>
            </a:r>
            <a:endParaRPr dirty="0"/>
          </a:p>
          <a:p>
            <a:pPr marL="798513" lvl="1" indent="-341313">
              <a:spcBef>
                <a:spcPts val="800"/>
              </a:spcBef>
              <a:buSzPts val="3200"/>
              <a:buChar char="•"/>
            </a:pPr>
            <a:r>
              <a:rPr lang="en-US" i="1" dirty="0">
                <a:solidFill>
                  <a:srgbClr val="C00000"/>
                </a:solidFill>
              </a:rPr>
              <a:t>Represents Church as a mourning Moon</a:t>
            </a:r>
            <a:endParaRPr i="1" dirty="0">
              <a:solidFill>
                <a:srgbClr val="C00000"/>
              </a:solidFill>
            </a:endParaRPr>
          </a:p>
          <a:p>
            <a:pPr marL="798513" lvl="1" indent="-341313">
              <a:spcBef>
                <a:spcPts val="800"/>
              </a:spcBef>
              <a:buSzPts val="2800"/>
              <a:buChar char="•"/>
            </a:pPr>
            <a:r>
              <a:rPr lang="en-US" sz="2400" dirty="0">
                <a:solidFill>
                  <a:srgbClr val="0070C0"/>
                </a:solidFill>
              </a:rPr>
              <a:t>Ref</a:t>
            </a:r>
            <a:r>
              <a:rPr lang="en-US" dirty="0">
                <a:solidFill>
                  <a:srgbClr val="0070C0"/>
                </a:solidFill>
              </a:rPr>
              <a:t> </a:t>
            </a:r>
            <a:r>
              <a:rPr lang="en-US" sz="2400" u="sng" dirty="0">
                <a:solidFill>
                  <a:srgbClr val="0070C0"/>
                </a:solidFill>
                <a:hlinkClick r:id="rId3">
                  <a:extLst>
                    <a:ext uri="{A12FA001-AC4F-418D-AE19-62706E023703}">
                      <ahyp:hlinkClr xmlns:ahyp="http://schemas.microsoft.com/office/drawing/2018/hyperlinkcolor" val="tx"/>
                    </a:ext>
                  </a:extLst>
                </a:hlinkClick>
              </a:rPr>
              <a:t>Blatchford 2016 </a:t>
            </a:r>
            <a:endParaRPr dirty="0">
              <a:solidFill>
                <a:srgbClr val="0070C0"/>
              </a:solidFill>
            </a:endParaRPr>
          </a:p>
        </p:txBody>
      </p:sp>
      <p:sp>
        <p:nvSpPr>
          <p:cNvPr id="152" name="Google Shape;152;p7"/>
          <p:cNvSpPr txBox="1">
            <a:spLocks noGrp="1"/>
          </p:cNvSpPr>
          <p:nvPr>
            <p:ph type="title"/>
          </p:nvPr>
        </p:nvSpPr>
        <p:spPr>
          <a:xfrm>
            <a:off x="423333" y="0"/>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c. 850 AD Metz Sacramentary</a:t>
            </a:r>
            <a:endParaRPr/>
          </a:p>
        </p:txBody>
      </p:sp>
      <p:pic>
        <p:nvPicPr>
          <p:cNvPr id="153" name="Google Shape;153;p7"/>
          <p:cNvPicPr preferRelativeResize="0"/>
          <p:nvPr/>
        </p:nvPicPr>
        <p:blipFill rotWithShape="1">
          <a:blip r:embed="rId4">
            <a:alphaModFix/>
          </a:blip>
          <a:srcRect/>
          <a:stretch/>
        </p:blipFill>
        <p:spPr>
          <a:xfrm>
            <a:off x="4850735" y="1433512"/>
            <a:ext cx="4284798" cy="5424488"/>
          </a:xfrm>
          <a:prstGeom prst="rect">
            <a:avLst/>
          </a:prstGeom>
          <a:noFill/>
          <a:ln>
            <a:noFill/>
          </a:ln>
        </p:spPr>
      </p:pic>
      <p:sp>
        <p:nvSpPr>
          <p:cNvPr id="154" name="Google Shape;154;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body" idx="1"/>
          </p:nvPr>
        </p:nvSpPr>
        <p:spPr>
          <a:xfrm>
            <a:off x="-152400" y="1"/>
            <a:ext cx="4275667" cy="68579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dirty="0">
                <a:solidFill>
                  <a:srgbClr val="C00000"/>
                </a:solidFill>
              </a:rPr>
              <a:t>"Rock of the Sun" </a:t>
            </a:r>
            <a:r>
              <a:rPr lang="en-US" dirty="0"/>
              <a:t>petroglyph </a:t>
            </a:r>
          </a:p>
          <a:p>
            <a:pPr marL="798513" lvl="1" indent="-341313">
              <a:spcBef>
                <a:spcPts val="0"/>
              </a:spcBef>
              <a:buSzPts val="3200"/>
              <a:buChar char="•"/>
            </a:pPr>
            <a:r>
              <a:rPr lang="en-US" dirty="0"/>
              <a:t>thought to depict a </a:t>
            </a:r>
            <a:r>
              <a:rPr lang="en-US" u="sng" dirty="0"/>
              <a:t>total solar eclipse</a:t>
            </a:r>
            <a:r>
              <a:rPr lang="en-US" dirty="0"/>
              <a:t> from 11 July 1097.</a:t>
            </a:r>
            <a:endParaRPr dirty="0"/>
          </a:p>
          <a:p>
            <a:pPr marL="798513" lvl="1" indent="-341313">
              <a:spcBef>
                <a:spcPts val="800"/>
              </a:spcBef>
              <a:buSzPts val="3200"/>
              <a:buChar char="•"/>
            </a:pPr>
            <a:r>
              <a:rPr lang="en-US" u="sng" dirty="0"/>
              <a:t>Other eclipses</a:t>
            </a:r>
            <a:r>
              <a:rPr lang="en-US" dirty="0"/>
              <a:t> there were in 1194 and 1259, when region is thought to have been deserted.</a:t>
            </a:r>
            <a:endParaRPr dirty="0"/>
          </a:p>
          <a:p>
            <a:pPr marL="798513" lvl="1" indent="-341313">
              <a:spcBef>
                <a:spcPts val="800"/>
              </a:spcBef>
              <a:buSzPts val="3200"/>
              <a:buChar char="•"/>
            </a:pPr>
            <a:r>
              <a:rPr lang="en-US" u="sng" dirty="0"/>
              <a:t>14 Oct 2023 annular eclipse</a:t>
            </a:r>
            <a:r>
              <a:rPr lang="en-US" dirty="0"/>
              <a:t> also!</a:t>
            </a:r>
            <a:endParaRPr dirty="0"/>
          </a:p>
          <a:p>
            <a:pPr marL="341313" lvl="0" indent="-341313" algn="l" rtl="0">
              <a:lnSpc>
                <a:spcPct val="97000"/>
              </a:lnSpc>
              <a:spcBef>
                <a:spcPts val="800"/>
              </a:spcBef>
              <a:spcAft>
                <a:spcPts val="0"/>
              </a:spcAft>
              <a:buSzPts val="3200"/>
              <a:buChar char="•"/>
            </a:pPr>
            <a:r>
              <a:rPr lang="en-US" u="sng" dirty="0">
                <a:solidFill>
                  <a:srgbClr val="0070C0"/>
                </a:solidFill>
                <a:hlinkClick r:id="rId3">
                  <a:extLst>
                    <a:ext uri="{A12FA001-AC4F-418D-AE19-62706E023703}">
                      <ahyp:hlinkClr xmlns:ahyp="http://schemas.microsoft.com/office/drawing/2018/hyperlinkcolor" val="tx"/>
                    </a:ext>
                  </a:extLst>
                </a:hlinkClick>
              </a:rPr>
              <a:t>link</a:t>
            </a:r>
            <a:endParaRPr dirty="0">
              <a:solidFill>
                <a:srgbClr val="0070C0"/>
              </a:solidFill>
            </a:endParaRPr>
          </a:p>
          <a:p>
            <a:pPr marL="341313" lvl="0" indent="-138113" algn="l" rtl="0">
              <a:lnSpc>
                <a:spcPct val="97000"/>
              </a:lnSpc>
              <a:spcBef>
                <a:spcPts val="800"/>
              </a:spcBef>
              <a:spcAft>
                <a:spcPts val="0"/>
              </a:spcAft>
              <a:buSzPts val="3200"/>
              <a:buNone/>
            </a:pPr>
            <a:endParaRPr dirty="0"/>
          </a:p>
        </p:txBody>
      </p:sp>
      <p:sp>
        <p:nvSpPr>
          <p:cNvPr id="160" name="Google Shape;160;p8"/>
          <p:cNvSpPr txBox="1">
            <a:spLocks noGrp="1"/>
          </p:cNvSpPr>
          <p:nvPr>
            <p:ph type="title"/>
          </p:nvPr>
        </p:nvSpPr>
        <p:spPr>
          <a:xfrm>
            <a:off x="4123267" y="1"/>
            <a:ext cx="5020733" cy="233238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1097 Chaco Canyon, New Mexico</a:t>
            </a:r>
            <a:endParaRPr dirty="0"/>
          </a:p>
        </p:txBody>
      </p:sp>
      <p:pic>
        <p:nvPicPr>
          <p:cNvPr id="161" name="Google Shape;161;p8"/>
          <p:cNvPicPr preferRelativeResize="0"/>
          <p:nvPr/>
        </p:nvPicPr>
        <p:blipFill rotWithShape="1">
          <a:blip r:embed="rId4">
            <a:alphaModFix/>
          </a:blip>
          <a:srcRect/>
          <a:stretch/>
        </p:blipFill>
        <p:spPr>
          <a:xfrm>
            <a:off x="4123267" y="2971800"/>
            <a:ext cx="5088144" cy="3154019"/>
          </a:xfrm>
          <a:prstGeom prst="rect">
            <a:avLst/>
          </a:prstGeom>
          <a:noFill/>
          <a:ln>
            <a:noFill/>
          </a:ln>
        </p:spPr>
      </p:pic>
      <p:sp>
        <p:nvSpPr>
          <p:cNvPr id="162" name="Google Shape;162;p8"/>
          <p:cNvSpPr txBox="1"/>
          <p:nvPr/>
        </p:nvSpPr>
        <p:spPr>
          <a:xfrm>
            <a:off x="5943600" y="5105400"/>
            <a:ext cx="22098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Photo: Gill Carter</a:t>
            </a:r>
            <a:endParaRPr/>
          </a:p>
        </p:txBody>
      </p:sp>
      <p:sp>
        <p:nvSpPr>
          <p:cNvPr id="163" name="Google Shape;163;p8"/>
          <p:cNvSpPr txBox="1"/>
          <p:nvPr/>
        </p:nvSpPr>
        <p:spPr>
          <a:xfrm>
            <a:off x="6171824"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txBox="1">
            <a:spLocks noGrp="1"/>
          </p:cNvSpPr>
          <p:nvPr>
            <p:ph type="body" idx="1"/>
          </p:nvPr>
        </p:nvSpPr>
        <p:spPr>
          <a:xfrm>
            <a:off x="0" y="1700212"/>
            <a:ext cx="5486400" cy="5157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Glyph from Dresden Codex showing a </a:t>
            </a:r>
            <a:r>
              <a:rPr lang="en-US" u="sng" dirty="0">
                <a:solidFill>
                  <a:srgbClr val="C00000"/>
                </a:solidFill>
              </a:rPr>
              <a:t>dragon-like "star demon” about to devour the sun</a:t>
            </a:r>
            <a:r>
              <a:rPr lang="en-US" dirty="0"/>
              <a:t> during an eclipse.</a:t>
            </a:r>
            <a:endParaRPr dirty="0"/>
          </a:p>
          <a:p>
            <a:pPr marL="798513" lvl="1" indent="-341313">
              <a:spcBef>
                <a:spcPts val="800"/>
              </a:spcBef>
              <a:buSzPts val="3200"/>
              <a:buChar char="•"/>
            </a:pPr>
            <a:r>
              <a:rPr lang="en-US" u="sng" dirty="0">
                <a:solidFill>
                  <a:srgbClr val="0070C0"/>
                </a:solidFill>
              </a:rPr>
              <a:t>Planets</a:t>
            </a:r>
            <a:r>
              <a:rPr lang="en-US" dirty="0"/>
              <a:t> suddenly visible in day thought to be </a:t>
            </a:r>
            <a:r>
              <a:rPr lang="en-US" i="1" dirty="0">
                <a:solidFill>
                  <a:srgbClr val="0070C0"/>
                </a:solidFill>
              </a:rPr>
              <a:t>“star demons” (e.g. snakes, giant insects) devouring Sun</a:t>
            </a:r>
            <a:endParaRPr i="1" dirty="0">
              <a:solidFill>
                <a:srgbClr val="0070C0"/>
              </a:solidFill>
            </a:endParaRPr>
          </a:p>
          <a:p>
            <a:pPr marL="798513" lvl="1" indent="-341313">
              <a:spcBef>
                <a:spcPts val="800"/>
              </a:spcBef>
              <a:buSzPts val="3200"/>
              <a:buChar char="•"/>
            </a:pPr>
            <a:r>
              <a:rPr lang="en-US" u="sng" dirty="0">
                <a:solidFill>
                  <a:srgbClr val="0070C0"/>
                </a:solidFill>
                <a:hlinkClick r:id="rId3">
                  <a:extLst>
                    <a:ext uri="{A12FA001-AC4F-418D-AE19-62706E023703}">
                      <ahyp:hlinkClr xmlns:ahyp="http://schemas.microsoft.com/office/drawing/2018/hyperlinkcolor" val="tx"/>
                    </a:ext>
                  </a:extLst>
                </a:hlinkClick>
              </a:rPr>
              <a:t>link</a:t>
            </a:r>
            <a:endParaRPr dirty="0">
              <a:solidFill>
                <a:srgbClr val="0070C0"/>
              </a:solidFill>
            </a:endParaRPr>
          </a:p>
          <a:p>
            <a:pPr marL="341313" lvl="0" indent="-138113" algn="l" rtl="0">
              <a:lnSpc>
                <a:spcPct val="97000"/>
              </a:lnSpc>
              <a:spcBef>
                <a:spcPts val="800"/>
              </a:spcBef>
              <a:spcAft>
                <a:spcPts val="0"/>
              </a:spcAft>
              <a:buSzPts val="3200"/>
              <a:buNone/>
            </a:pPr>
            <a:endParaRPr dirty="0"/>
          </a:p>
        </p:txBody>
      </p:sp>
      <p:sp>
        <p:nvSpPr>
          <p:cNvPr id="169" name="Google Shape;169;p9"/>
          <p:cNvSpPr txBox="1">
            <a:spLocks noGrp="1"/>
          </p:cNvSpPr>
          <p:nvPr>
            <p:ph type="title"/>
          </p:nvPr>
        </p:nvSpPr>
        <p:spPr>
          <a:xfrm>
            <a:off x="0" y="228700"/>
            <a:ext cx="5715000" cy="14715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a:t>c. 1100-1200 Maya, Central America</a:t>
            </a:r>
            <a:endParaRPr/>
          </a:p>
        </p:txBody>
      </p:sp>
      <p:pic>
        <p:nvPicPr>
          <p:cNvPr id="170" name="Google Shape;170;p9"/>
          <p:cNvPicPr preferRelativeResize="0"/>
          <p:nvPr/>
        </p:nvPicPr>
        <p:blipFill rotWithShape="1">
          <a:blip r:embed="rId4">
            <a:alphaModFix/>
          </a:blip>
          <a:srcRect/>
          <a:stretch/>
        </p:blipFill>
        <p:spPr>
          <a:xfrm>
            <a:off x="6019800" y="85302"/>
            <a:ext cx="2920999" cy="6757534"/>
          </a:xfrm>
          <a:prstGeom prst="rect">
            <a:avLst/>
          </a:prstGeom>
          <a:noFill/>
          <a:ln>
            <a:noFill/>
          </a:ln>
        </p:spPr>
      </p:pic>
      <p:sp>
        <p:nvSpPr>
          <p:cNvPr id="171" name="Google Shape;171;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1371</TotalTime>
  <Words>2551</Words>
  <Application>Microsoft Macintosh PowerPoint</Application>
  <PresentationFormat>On-screen Show (4:3)</PresentationFormat>
  <Paragraphs>247</Paragraphs>
  <Slides>46</Slides>
  <Notes>46</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Times New Roman</vt:lpstr>
      <vt:lpstr>Arial</vt:lpstr>
      <vt:lpstr>Wingdings</vt:lpstr>
      <vt:lpstr>Tahoma</vt:lpstr>
      <vt:lpstr>Office Theme</vt:lpstr>
      <vt:lpstr>Lec 9: A Sampling of  Eclipses in Art</vt:lpstr>
      <vt:lpstr>Australian Aborigines</vt:lpstr>
      <vt:lpstr>Nov 30, 3340 BC Loughcrew, County Meath, Ireland</vt:lpstr>
      <vt:lpstr>c. 3000 BC Stonehenge</vt:lpstr>
      <vt:lpstr>c. 800-100 BC Serpent Mound</vt:lpstr>
      <vt:lpstr>118 AD Hadrian’s Coin</vt:lpstr>
      <vt:lpstr>c. 850 AD Metz Sacramentary</vt:lpstr>
      <vt:lpstr>1097 Chaco Canyon, New Mexico</vt:lpstr>
      <vt:lpstr>c. 1100-1200 Maya, Central America</vt:lpstr>
      <vt:lpstr>c. 1250 Wonders of Creation</vt:lpstr>
      <vt:lpstr>c. 1378 Crucifixion de Menabuoi</vt:lpstr>
      <vt:lpstr>1476 Kalendarium Regiomontanus</vt:lpstr>
      <vt:lpstr>1553 Theoricae Novae Planetarium</vt:lpstr>
      <vt:lpstr>1518-19 Raphael and Workshop</vt:lpstr>
      <vt:lpstr>c. 1570s Antoine Caron</vt:lpstr>
      <vt:lpstr>1610 Rubens</vt:lpstr>
      <vt:lpstr>1625 Cornelis de Vos</vt:lpstr>
      <vt:lpstr>1647 Darkened Room  (Camera Obscura)</vt:lpstr>
      <vt:lpstr>1655 Philippe de Champaigne</vt:lpstr>
      <vt:lpstr>1715 Leipzig</vt:lpstr>
      <vt:lpstr>1735 Cosmas Damian Asam</vt:lpstr>
      <vt:lpstr>1747 Scientia Eclipsium</vt:lpstr>
      <vt:lpstr>June 24, 1778 Corona, A. de Ulloa</vt:lpstr>
      <vt:lpstr>1827 Gallo Gallina</vt:lpstr>
      <vt:lpstr>1829 Satire: Georgium Sidus</vt:lpstr>
      <vt:lpstr>1842 Vienna -  Schoeller</vt:lpstr>
      <vt:lpstr>1844 Grandville</vt:lpstr>
      <vt:lpstr>1869 Columbus – J.S.C. Abbott</vt:lpstr>
      <vt:lpstr>1878 Corona – E. Trouvelot</vt:lpstr>
      <vt:lpstr>1880 Crescent Shadows – Flammarion</vt:lpstr>
      <vt:lpstr>Oct 31, 1883 M. Miyazawa</vt:lpstr>
      <vt:lpstr>Late 19th cent.  Zhang and Tiangou</vt:lpstr>
      <vt:lpstr>1887 On the Moon</vt:lpstr>
      <vt:lpstr>1912 Paris Eclipses </vt:lpstr>
      <vt:lpstr>1915 Diego Rivera</vt:lpstr>
      <vt:lpstr>1926 George Grosz</vt:lpstr>
      <vt:lpstr>1927 LM&amp;S Railway Posters</vt:lpstr>
      <vt:lpstr>1946 Rufino Tamayo</vt:lpstr>
      <vt:lpstr>Mola art, Panama, mid-20th cent.</vt:lpstr>
      <vt:lpstr>1975 Lichtenstein</vt:lpstr>
      <vt:lpstr>1999, 2017 Stamps, Coin</vt:lpstr>
      <vt:lpstr>2005-09 Artistic Photos</vt:lpstr>
      <vt:lpstr>2017 Q.T. Luong</vt:lpstr>
      <vt:lpstr>2018 Press Photographers: Whimsy!</vt:lpstr>
      <vt:lpstr>2024 And Beyond: ?????</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9: A Sampling of  Eclipses in Art</dc:title>
  <dc:creator>Microsoft Office User</dc:creator>
  <cp:lastModifiedBy>Microsoft Office User</cp:lastModifiedBy>
  <cp:revision>107</cp:revision>
  <cp:lastPrinted>2023-11-09T22:20:13Z</cp:lastPrinted>
  <dcterms:created xsi:type="dcterms:W3CDTF">2020-01-14T17:50:28Z</dcterms:created>
  <dcterms:modified xsi:type="dcterms:W3CDTF">2024-02-18T03:49:33Z</dcterms:modified>
</cp:coreProperties>
</file>